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707" r:id="rId2"/>
    <p:sldId id="808" r:id="rId3"/>
    <p:sldId id="766" r:id="rId4"/>
    <p:sldId id="801" r:id="rId5"/>
    <p:sldId id="798" r:id="rId6"/>
    <p:sldId id="803" r:id="rId7"/>
    <p:sldId id="804" r:id="rId8"/>
    <p:sldId id="772" r:id="rId9"/>
    <p:sldId id="708" r:id="rId10"/>
    <p:sldId id="759" r:id="rId11"/>
    <p:sldId id="805" r:id="rId12"/>
    <p:sldId id="806" r:id="rId13"/>
    <p:sldId id="807" r:id="rId14"/>
    <p:sldId id="697" r:id="rId15"/>
    <p:sldId id="715" r:id="rId16"/>
    <p:sldId id="678" r:id="rId17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Прокопенко В. А." initials="ПВА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0"/>
      </p:ext>
    </p:extLst>
  </p:showPr>
  <p:clrMru>
    <a:srgbClr val="CDACE6"/>
    <a:srgbClr val="00813B"/>
    <a:srgbClr val="009E47"/>
    <a:srgbClr val="A7FFCF"/>
    <a:srgbClr val="00582E"/>
    <a:srgbClr val="A365D1"/>
    <a:srgbClr val="A6A6A6"/>
    <a:srgbClr val="FC0B06"/>
    <a:srgbClr val="F7B047"/>
    <a:srgbClr val="0066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A488322-F2BA-4B5B-9748-0D474271808F}" styleName="Средний стиль 3 - акцент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Средний стиль 3 - акцент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Средний стиль 3 -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Стиль из темы 2 - акцент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Стиль из темы 2 -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660B408-B3CF-4A94-85FC-2B1E0A45F4A2}" styleName="Темный стиль 2 - акцент 1/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3472" autoAdjust="0"/>
    <p:restoredTop sz="99398" autoAdjust="0"/>
  </p:normalViewPr>
  <p:slideViewPr>
    <p:cSldViewPr>
      <p:cViewPr>
        <p:scale>
          <a:sx n="100" d="100"/>
          <a:sy n="100" d="100"/>
        </p:scale>
        <p:origin x="-60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3025" y="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73993A6-A8B6-472C-8D29-CCC96CB55688}" type="datetimeFigureOut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3025" y="944880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9A7FF7E-894C-4DAA-8921-C76F2D3B0A7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0679561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3025" y="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E615E2B-27BF-4138-87FC-B43572A9BEEA}" type="datetimeFigureOut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1388" y="746125"/>
            <a:ext cx="49752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34" tIns="45867" rIns="91734" bIns="45867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6750"/>
          </a:xfrm>
          <a:prstGeom prst="rect">
            <a:avLst/>
          </a:prstGeom>
        </p:spPr>
        <p:txBody>
          <a:bodyPr vert="horz" lIns="91734" tIns="45867" rIns="91734" bIns="45867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80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3025" y="9448800"/>
            <a:ext cx="2973388" cy="496888"/>
          </a:xfrm>
          <a:prstGeom prst="rect">
            <a:avLst/>
          </a:prstGeom>
        </p:spPr>
        <p:txBody>
          <a:bodyPr vert="horz" lIns="91734" tIns="45867" rIns="91734" bIns="45867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2D64D9-ADA8-4A3D-AEBE-7A66EFCBDB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6482784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41388" y="746125"/>
            <a:ext cx="4975225" cy="3730625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ru-RU" altLang="ru-RU" smtClean="0"/>
              <a:t>Титульный слайд</a:t>
            </a:r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extLst/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39425" indent="-284394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37578" indent="-227515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592608" indent="-227515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47639" indent="-227515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02671" indent="-2275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57701" indent="-2275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12732" indent="-2275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67763" indent="-22751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fld id="{FAD8CF0F-65C7-48AE-99C4-3A090AE6519D}" type="slidenum">
              <a:rPr lang="ru-RU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403544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3538968"/>
            <a:ext cx="8458200" cy="1222375"/>
          </a:xfrm>
          <a:effectLst/>
        </p:spPr>
        <p:txBody>
          <a:bodyPr anchor="t"/>
          <a:lstStyle>
            <a:lvl1pPr>
              <a:defRPr>
                <a:effectLst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2571744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05B38F-5CFB-4AAB-94AC-DEA09D81A71C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6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17" y="6473825"/>
            <a:ext cx="758825" cy="2476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95107B-D417-4335-9E60-F6DA93371C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52773325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F947C-DAD2-414E-8F19-C1C6D08DDEF4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5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D8621-B478-40D9-8CF1-F95E8A70D235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99961178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959E2-C8AC-4058-BE4E-4D1DA9FBDC58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DC36B-8F65-48EC-9986-44E45A356F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4554498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FE4AD3-F13B-4237-83BB-7A047FAFED48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5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fld id="{17F0299A-5AD7-4DF2-B673-4C4F8F12DFC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51158159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4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110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016910-820C-4952-B3D9-D8E40D73FC21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7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D81B4-C18C-4C1D-9208-C88C733DC5A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1954229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0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9548D-5A06-489C-984A-FD282FF9C007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6" name="Нижний колонтитул 2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01535-5670-4347-88C4-F653CA1997B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517872132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1"/>
            <a:ext cx="8610600" cy="882651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49"/>
            <a:ext cx="4290556" cy="639763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36" y="666749"/>
            <a:ext cx="4292241" cy="639763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C9F169-C6A9-4385-BCD9-10888639DC2D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9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1"/>
            <a:ext cx="762000" cy="247651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A92DC5-96BB-460C-B8EF-DF36A4AF5B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29110980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87F8C-0144-473C-86BB-F9F45CC253A1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4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 eaLnBrk="1" latinLnBrk="0" hangingPunct="1">
              <a:defRPr kumimoji="0" sz="14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Эффективное управление временем и ресурсами.                                                                                            </a:t>
            </a:r>
            <a:fld id="{2CF68E8B-9FAB-4850-BD29-559F0531FF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043028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C77AD5-E6B6-45B0-A8B0-12506BE598F3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3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16E964-D408-4677-BE6B-B948BAF10F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47240609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2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3"/>
            <a:ext cx="8458200" cy="5207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8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255B9-AB99-4F0E-9939-CCED1CA2E4FF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7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239F8-D245-4548-BAF9-1CE6470B37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2300704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5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42"/>
            <a:ext cx="5867400" cy="768351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D80E98-C907-404A-9FB3-FB99C5CB200D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A1E77-D39D-4FD5-BF2D-982E937690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2775208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9" name="Текст 7"/>
          <p:cNvSpPr>
            <a:spLocks noGrp="1"/>
          </p:cNvSpPr>
          <p:nvPr>
            <p:ph type="body" idx="1"/>
          </p:nvPr>
        </p:nvSpPr>
        <p:spPr bwMode="auto">
          <a:xfrm>
            <a:off x="304800" y="1554165"/>
            <a:ext cx="8686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F2E5CD4-068A-4975-A228-377401B3B4D3}" type="datetime1">
              <a:rPr lang="ru-RU"/>
              <a:pPr>
                <a:defRPr/>
              </a:pPr>
              <a:t>17.02.2021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468318" y="6477001"/>
            <a:ext cx="8523287" cy="244475"/>
          </a:xfrm>
          <a:prstGeom prst="rect">
            <a:avLst/>
          </a:prstGeom>
        </p:spPr>
        <p:txBody>
          <a:bodyPr vert="horz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400">
                <a:solidFill>
                  <a:schemeClr val="accent1">
                    <a:shade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44405D0-9D07-43CF-A906-B995CB9FC26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9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72" r:id="rId1"/>
    <p:sldLayoutId id="2147485773" r:id="rId2"/>
    <p:sldLayoutId id="2147485774" r:id="rId3"/>
    <p:sldLayoutId id="2147485775" r:id="rId4"/>
    <p:sldLayoutId id="2147485776" r:id="rId5"/>
    <p:sldLayoutId id="2147485777" r:id="rId6"/>
    <p:sldLayoutId id="2147485778" r:id="rId7"/>
    <p:sldLayoutId id="2147485779" r:id="rId8"/>
    <p:sldLayoutId id="2147485780" r:id="rId9"/>
    <p:sldLayoutId id="2147485781" r:id="rId10"/>
    <p:sldLayoutId id="2147485782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Franklin Gothic Medium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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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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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 2" pitchFamily="18" charset="2"/>
        <a:buChar char="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28596" y="2143116"/>
            <a:ext cx="8573963" cy="2160240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Презентация проекта</a:t>
            </a:r>
            <a:r>
              <a:rPr lang="ru-RU" dirty="0"/>
              <a:t/>
            </a:r>
            <a:br>
              <a:rPr lang="ru-RU" dirty="0"/>
            </a:br>
            <a:r>
              <a:rPr lang="ru-RU" sz="1600" dirty="0" smtClean="0"/>
              <a:t>Бережливое управление</a:t>
            </a:r>
            <a:br>
              <a:rPr lang="ru-RU" sz="1600" dirty="0" smtClean="0"/>
            </a:br>
            <a:r>
              <a:rPr lang="ru-RU" sz="1600" dirty="0" smtClean="0"/>
              <a:t>«Оптимизация </a:t>
            </a:r>
            <a:r>
              <a:rPr lang="ru-RU" sz="1600" dirty="0"/>
              <a:t>процесса </a:t>
            </a:r>
            <a:r>
              <a:rPr lang="ru-RU" sz="1600" dirty="0" smtClean="0"/>
              <a:t>текущего </a:t>
            </a:r>
            <a:r>
              <a:rPr lang="ru-RU" sz="1600" dirty="0"/>
              <a:t>контроля </a:t>
            </a:r>
            <a:r>
              <a:rPr lang="ru-RU" sz="1600" dirty="0" smtClean="0"/>
              <a:t>деятельности сельских  библиотек администрацией МБУК «Тяжинская централизованная библиотечная система»</a:t>
            </a:r>
            <a:endParaRPr lang="ru-RU" sz="1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57158" y="1071546"/>
            <a:ext cx="8458200" cy="742951"/>
          </a:xfrm>
        </p:spPr>
        <p:txBody>
          <a:bodyPr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Муниципальное бюджетное учреждение культуры</a:t>
            </a:r>
          </a:p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2000" dirty="0" smtClean="0"/>
              <a:t>«Тяжинская централизованная библиотечная система»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7158" y="4429132"/>
            <a:ext cx="8391525" cy="33855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Черкунова Любовь Евгеньевна, заместитель директора МБУК «ТЦБС»</a:t>
            </a:r>
            <a:endParaRPr lang="ru-RU" sz="16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20" y="5286388"/>
            <a:ext cx="6786563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п</a:t>
            </a:r>
            <a:r>
              <a:rPr lang="ru-RU" sz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n-cs"/>
              </a:rPr>
              <a:t>гт. </a:t>
            </a:r>
            <a:r>
              <a:rPr lang="ru-RU" sz="1200" dirty="0" smtClean="0">
                <a:latin typeface="+mn-lt"/>
                <a:cs typeface="+mn-cs"/>
              </a:rPr>
              <a:t>Тяжинский 2020г.</a:t>
            </a:r>
            <a:endParaRPr lang="ru-RU" sz="1200" dirty="0">
              <a:latin typeface="+mn-lt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4000504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1556792"/>
            <a:ext cx="8424936" cy="4248472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12474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Введение в предметную область</a:t>
            </a:r>
            <a:br>
              <a:rPr lang="ru-R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ru-RU" sz="3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(описание ситуации «как будет»)</a:t>
            </a:r>
            <a:endParaRPr lang="ru-RU" sz="3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10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1956896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</a:rPr>
              <a:t>Сократится затрачиваемое время на телефонное информирование отдельных библиотек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>
                <a:solidFill>
                  <a:schemeClr val="bg1"/>
                </a:solidFill>
              </a:rPr>
              <a:t>Сократится время выполнения срочных работ за счет своевременного доведения информации о проблеме 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>
                <a:solidFill>
                  <a:schemeClr val="bg1"/>
                </a:solidFill>
              </a:rPr>
              <a:t>Сократятся расходы на транспорт</a:t>
            </a:r>
          </a:p>
          <a:p>
            <a:pPr>
              <a:lnSpc>
                <a:spcPct val="150000"/>
              </a:lnSpc>
            </a:pPr>
            <a:r>
              <a:rPr lang="ru-RU" sz="2400" dirty="0" smtClean="0">
                <a:solidFill>
                  <a:schemeClr val="bg1"/>
                </a:solidFill>
                <a:latin typeface="+mn-lt"/>
              </a:rPr>
              <a:t> </a:t>
            </a:r>
            <a:endParaRPr lang="ru-RU" sz="24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3064" y="5455895"/>
            <a:ext cx="8424936" cy="5786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normalizeH="1" dirty="0" smtClean="0">
                <a:solidFill>
                  <a:schemeClr val="bg1"/>
                </a:solidFill>
                <a:latin typeface="+mn-lt"/>
              </a:rPr>
              <a:t> </a:t>
            </a:r>
            <a:endParaRPr lang="ru-RU" sz="2400" normalizeH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1532565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Стрелка вправо 36"/>
          <p:cNvSpPr/>
          <p:nvPr/>
        </p:nvSpPr>
        <p:spPr>
          <a:xfrm>
            <a:off x="8892480" y="4090703"/>
            <a:ext cx="251520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Прямоугольник с двумя скругленными противолежащими углами 40"/>
          <p:cNvSpPr/>
          <p:nvPr/>
        </p:nvSpPr>
        <p:spPr>
          <a:xfrm>
            <a:off x="1933590" y="3018102"/>
            <a:ext cx="1558290" cy="2787161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1919454" y="3470160"/>
            <a:ext cx="1584176" cy="16158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solidFill>
                  <a:srgbClr val="00813B"/>
                </a:solidFill>
                <a:latin typeface="+mn-lt"/>
                <a:cs typeface="+mn-cs"/>
              </a:rPr>
              <a:t>Составление информационного письма </a:t>
            </a:r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для филиалов о </a:t>
            </a:r>
            <a:r>
              <a:rPr lang="ru-RU" sz="1100" dirty="0">
                <a:solidFill>
                  <a:srgbClr val="00813B"/>
                </a:solidFill>
                <a:latin typeface="+mn-lt"/>
                <a:cs typeface="+mn-cs"/>
              </a:rPr>
              <a:t>необходимости подготовить и сдать </a:t>
            </a:r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информацию по заданной теме</a:t>
            </a:r>
          </a:p>
          <a:p>
            <a:pPr algn="ctr"/>
            <a:endParaRPr lang="ru-RU" sz="1100" dirty="0">
              <a:solidFill>
                <a:srgbClr val="00813B"/>
              </a:solidFill>
              <a:latin typeface="+mn-lt"/>
              <a:cs typeface="+mn-cs"/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30 мин </a:t>
            </a:r>
            <a:endParaRPr lang="ru-RU" sz="1100" dirty="0">
              <a:solidFill>
                <a:srgbClr val="00813B"/>
              </a:solidFill>
              <a:latin typeface="+mn-lt"/>
              <a:cs typeface="+mn-cs"/>
            </a:endParaRPr>
          </a:p>
        </p:txBody>
      </p:sp>
      <p:sp>
        <p:nvSpPr>
          <p:cNvPr id="43" name="Прямоугольник с двумя скругленными противолежащими углами 42"/>
          <p:cNvSpPr/>
          <p:nvPr/>
        </p:nvSpPr>
        <p:spPr>
          <a:xfrm>
            <a:off x="3727884" y="2996951"/>
            <a:ext cx="1558290" cy="2808313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Составление списка рассылки и отправка информационного  письма</a:t>
            </a:r>
          </a:p>
          <a:p>
            <a:pPr algn="ctr"/>
            <a:endParaRPr lang="ru-RU" sz="1200" dirty="0">
              <a:solidFill>
                <a:srgbClr val="00813B"/>
              </a:solidFill>
            </a:endParaRPr>
          </a:p>
          <a:p>
            <a:pPr algn="ctr"/>
            <a:r>
              <a:rPr lang="ru-RU" sz="1200" dirty="0">
                <a:solidFill>
                  <a:srgbClr val="00813B"/>
                </a:solidFill>
              </a:rPr>
              <a:t>1</a:t>
            </a:r>
            <a:r>
              <a:rPr lang="ru-RU" sz="1200" dirty="0" smtClean="0">
                <a:solidFill>
                  <a:srgbClr val="00813B"/>
                </a:solidFill>
              </a:rPr>
              <a:t>0 мин</a:t>
            </a:r>
            <a:endParaRPr lang="ru-RU" sz="1200" dirty="0">
              <a:solidFill>
                <a:srgbClr val="00813B"/>
              </a:solidFill>
            </a:endParaRPr>
          </a:p>
        </p:txBody>
      </p:sp>
      <p:sp>
        <p:nvSpPr>
          <p:cNvPr id="44" name="Прямоугольник с двумя скругленными противолежащими углами 43"/>
          <p:cNvSpPr/>
          <p:nvPr/>
        </p:nvSpPr>
        <p:spPr>
          <a:xfrm>
            <a:off x="5508104" y="2994628"/>
            <a:ext cx="1558290" cy="2810635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Составление тематической папки в электронной почте для сортировки писем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15 мин</a:t>
            </a:r>
            <a:endParaRPr lang="ru-RU" sz="1200" dirty="0">
              <a:solidFill>
                <a:srgbClr val="00813B"/>
              </a:solidFill>
            </a:endParaRPr>
          </a:p>
        </p:txBody>
      </p:sp>
      <p:sp>
        <p:nvSpPr>
          <p:cNvPr id="45" name="Прямоугольник с двумя скругленными противолежащими углами 44"/>
          <p:cNvSpPr/>
          <p:nvPr/>
        </p:nvSpPr>
        <p:spPr>
          <a:xfrm>
            <a:off x="107504" y="3062162"/>
            <a:ext cx="1558290" cy="2743102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Поступление информационного запроса по определенной теме в ЦБ от внешних источников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6" name="Стрелка вправо 45"/>
          <p:cNvSpPr/>
          <p:nvPr/>
        </p:nvSpPr>
        <p:spPr>
          <a:xfrm>
            <a:off x="1691680" y="4263052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3503630" y="4263052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5286174" y="4263052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7089326" y="4263052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рямоугольник с двумя скругленными противолежащими углами 49"/>
          <p:cNvSpPr/>
          <p:nvPr/>
        </p:nvSpPr>
        <p:spPr>
          <a:xfrm>
            <a:off x="7308306" y="2968165"/>
            <a:ext cx="1584174" cy="283709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Телефонное уведомление о необходимости подготовить информацию если в библиотеке нет доступа к </a:t>
            </a:r>
            <a:r>
              <a:rPr lang="en-US" sz="1200" dirty="0" smtClean="0">
                <a:solidFill>
                  <a:srgbClr val="00813B"/>
                </a:solidFill>
              </a:rPr>
              <a:t>Internet</a:t>
            </a:r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10 мин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11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процесс текущего контроля деятельности сельских библиотек администрацией централизованной библиотечной системы</a:t>
            </a:r>
            <a:endParaRPr lang="ru-RU" sz="18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60593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Описание ситуации «как БУДЕТ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8" name="Пятно 2 27"/>
          <p:cNvSpPr/>
          <p:nvPr/>
        </p:nvSpPr>
        <p:spPr>
          <a:xfrm rot="3204094">
            <a:off x="4310823" y="1850175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355977" y="2207186"/>
            <a:ext cx="13681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Сотрудник вне доступа к электронной почте, не знает о письме</a:t>
            </a:r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62" name="Пятно 2 61"/>
          <p:cNvSpPr/>
          <p:nvPr/>
        </p:nvSpPr>
        <p:spPr>
          <a:xfrm rot="1836903">
            <a:off x="2856922" y="2003470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113276" y="2442954"/>
            <a:ext cx="1170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Нет Интернета</a:t>
            </a:r>
            <a:endParaRPr lang="en-US" sz="1000" dirty="0" smtClean="0">
              <a:solidFill>
                <a:srgbClr val="00813B"/>
              </a:solidFill>
            </a:endParaRPr>
          </a:p>
          <a:p>
            <a:pPr algn="ctr"/>
            <a:r>
              <a:rPr lang="ru-RU" sz="1000" smtClean="0">
                <a:solidFill>
                  <a:srgbClr val="00813B"/>
                </a:solidFill>
              </a:rPr>
              <a:t>в библиотеках</a:t>
            </a:r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65" name="Пятно 2 64"/>
          <p:cNvSpPr/>
          <p:nvPr/>
        </p:nvSpPr>
        <p:spPr>
          <a:xfrm rot="1836903">
            <a:off x="7473003" y="1697477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7668344" y="2217039"/>
            <a:ext cx="1305518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rgbClr val="00813B"/>
                </a:solidFill>
              </a:rPr>
              <a:t>Сбой связи, или телефон сотрудника  не доступен</a:t>
            </a:r>
            <a:endParaRPr lang="ru-RU" sz="900" dirty="0">
              <a:solidFill>
                <a:srgbClr val="00813B"/>
              </a:solidFill>
            </a:endParaRPr>
          </a:p>
        </p:txBody>
      </p:sp>
      <p:pic>
        <p:nvPicPr>
          <p:cNvPr id="30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7472619" y="3573016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Молния 34"/>
          <p:cNvSpPr/>
          <p:nvPr/>
        </p:nvSpPr>
        <p:spPr>
          <a:xfrm rot="20579643" flipH="1">
            <a:off x="5650804" y="2162548"/>
            <a:ext cx="1337450" cy="653099"/>
          </a:xfrm>
          <a:prstGeom prst="lightningBolt">
            <a:avLst/>
          </a:prstGeom>
          <a:solidFill>
            <a:srgbClr val="CDACE6"/>
          </a:solidFill>
          <a:ln>
            <a:solidFill>
              <a:srgbClr val="A365D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5613977" y="1701969"/>
            <a:ext cx="2251905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7030A0"/>
                </a:solidFill>
              </a:rPr>
              <a:t>По мессенджеру копируется информационное письмо</a:t>
            </a:r>
            <a:endParaRPr lang="ru-RU" sz="1100" dirty="0">
              <a:solidFill>
                <a:srgbClr val="7030A0"/>
              </a:solidFill>
            </a:endParaRPr>
          </a:p>
        </p:txBody>
      </p:sp>
      <p:pic>
        <p:nvPicPr>
          <p:cNvPr id="38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803927">
            <a:off x="2184692" y="2595643"/>
            <a:ext cx="834128" cy="386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9" name="TextBox 38"/>
          <p:cNvSpPr txBox="1"/>
          <p:nvPr/>
        </p:nvSpPr>
        <p:spPr>
          <a:xfrm>
            <a:off x="251520" y="1686096"/>
            <a:ext cx="285865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>
                <a:solidFill>
                  <a:srgbClr val="7030A0"/>
                </a:solidFill>
              </a:rPr>
              <a:t>Мессенджеры в сотовой связи обслуживаются бесплатно</a:t>
            </a:r>
          </a:p>
          <a:p>
            <a:endParaRPr lang="ru-RU" sz="1100" dirty="0" smtClean="0">
              <a:solidFill>
                <a:srgbClr val="7030A0"/>
              </a:solidFill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100" dirty="0" smtClean="0">
                <a:solidFill>
                  <a:srgbClr val="7030A0"/>
                </a:solidFill>
              </a:rPr>
              <a:t>Услуга доступа к сети </a:t>
            </a:r>
            <a:r>
              <a:rPr lang="ru-RU" sz="1100" dirty="0">
                <a:solidFill>
                  <a:srgbClr val="7030A0"/>
                </a:solidFill>
              </a:rPr>
              <a:t>И</a:t>
            </a:r>
            <a:r>
              <a:rPr lang="ru-RU" sz="1100" dirty="0" smtClean="0">
                <a:solidFill>
                  <a:srgbClr val="7030A0"/>
                </a:solidFill>
              </a:rPr>
              <a:t>нтернет в сотовой связи представлена в тарифах по умолчанию</a:t>
            </a:r>
            <a:r>
              <a:rPr lang="en-US" sz="1100" dirty="0" smtClean="0">
                <a:solidFill>
                  <a:srgbClr val="7030A0"/>
                </a:solidFill>
              </a:rPr>
              <a:t> </a:t>
            </a:r>
            <a:endParaRPr lang="ru-RU" sz="1100" dirty="0">
              <a:solidFill>
                <a:srgbClr val="7030A0"/>
              </a:solidFill>
            </a:endParaRPr>
          </a:p>
        </p:txBody>
      </p:sp>
      <p:pic>
        <p:nvPicPr>
          <p:cNvPr id="40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998472">
            <a:off x="2201368" y="1953406"/>
            <a:ext cx="1026388" cy="3499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6" name="Прямоугольник 35"/>
          <p:cNvSpPr/>
          <p:nvPr/>
        </p:nvSpPr>
        <p:spPr>
          <a:xfrm>
            <a:off x="107504" y="380459"/>
            <a:ext cx="775837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Картирование процесса текущего контроля деятельности </a:t>
            </a:r>
            <a:r>
              <a:rPr lang="ru-RU" sz="1600" dirty="0" smtClean="0"/>
              <a:t>сельских библиотек </a:t>
            </a:r>
            <a:r>
              <a:rPr lang="ru-RU" sz="1600" dirty="0"/>
              <a:t>при подготовке информации внепланового запроса</a:t>
            </a:r>
          </a:p>
        </p:txBody>
      </p:sp>
    </p:spTree>
    <p:extLst>
      <p:ext uri="{BB962C8B-B14F-4D97-AF65-F5344CB8AC3E}">
        <p14:creationId xmlns:p14="http://schemas.microsoft.com/office/powerpoint/2010/main" xmlns="" val="39322217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12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процесс текущего контроля деятельности сельских библиотек администрацией централизованной библиотечной системы</a:t>
            </a:r>
            <a:endParaRPr lang="ru-RU" sz="18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33522" y="1654764"/>
            <a:ext cx="20628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 smtClean="0">
                <a:solidFill>
                  <a:srgbClr val="7030A0"/>
                </a:solidFill>
              </a:rPr>
              <a:t>По мессенджеру обсуждается проблемный вопрос</a:t>
            </a:r>
            <a:r>
              <a:rPr lang="en-US" sz="1100" dirty="0" smtClean="0">
                <a:solidFill>
                  <a:srgbClr val="7030A0"/>
                </a:solidFill>
              </a:rPr>
              <a:t> </a:t>
            </a:r>
            <a:r>
              <a:rPr lang="ru-RU" sz="1100" dirty="0" smtClean="0">
                <a:solidFill>
                  <a:srgbClr val="7030A0"/>
                </a:solidFill>
              </a:rPr>
              <a:t>и беседа видна участникам, соответственно, не нужно дублировать информацию</a:t>
            </a:r>
            <a:endParaRPr lang="ru-RU" sz="1100" dirty="0">
              <a:solidFill>
                <a:srgbClr val="7030A0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929166" y="137840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Описание ситуации «как БУДЕТ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55680" y="467961"/>
            <a:ext cx="78541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Картирование процесса текущего контроля деятельности библиотек-филиалов при подготовке информации внепланового запроса</a:t>
            </a:r>
          </a:p>
        </p:txBody>
      </p:sp>
      <p:sp>
        <p:nvSpPr>
          <p:cNvPr id="32" name="Стрелка вправо 31"/>
          <p:cNvSpPr/>
          <p:nvPr/>
        </p:nvSpPr>
        <p:spPr>
          <a:xfrm>
            <a:off x="1746431" y="4070232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>
          <a:xfrm>
            <a:off x="5508104" y="2780928"/>
            <a:ext cx="1489929" cy="2808311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Составление дополнительного разъяснения  по теме и рассылка по </a:t>
            </a:r>
            <a:r>
              <a:rPr lang="en-US" sz="1100" dirty="0" smtClean="0">
                <a:solidFill>
                  <a:srgbClr val="00813B"/>
                </a:solidFill>
              </a:rPr>
              <a:t>e-mail</a:t>
            </a:r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endParaRPr lang="ru-RU" sz="700" dirty="0">
              <a:solidFill>
                <a:srgbClr val="00813B"/>
              </a:solidFill>
            </a:endParaRPr>
          </a:p>
          <a:p>
            <a:pPr algn="ctr"/>
            <a:r>
              <a:rPr lang="ru-RU" sz="1100" dirty="0">
                <a:solidFill>
                  <a:srgbClr val="00813B"/>
                </a:solidFill>
              </a:rPr>
              <a:t>15 </a:t>
            </a:r>
            <a:r>
              <a:rPr lang="ru-RU" sz="1100" dirty="0" smtClean="0">
                <a:solidFill>
                  <a:srgbClr val="00813B"/>
                </a:solidFill>
              </a:rPr>
              <a:t>мин на библиотеку 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(из 24 библиотек 25 %  требуют уточнения по почте)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90 </a:t>
            </a:r>
            <a:r>
              <a:rPr lang="ru-RU" sz="1100" dirty="0">
                <a:solidFill>
                  <a:srgbClr val="00813B"/>
                </a:solidFill>
              </a:rPr>
              <a:t>мин. </a:t>
            </a:r>
          </a:p>
        </p:txBody>
      </p:sp>
      <p:sp>
        <p:nvSpPr>
          <p:cNvPr id="34" name="Прямоугольник с двумя скругленными противолежащими углами 33"/>
          <p:cNvSpPr/>
          <p:nvPr/>
        </p:nvSpPr>
        <p:spPr>
          <a:xfrm>
            <a:off x="246002" y="2852936"/>
            <a:ext cx="1494221" cy="2773445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Доставка подготовленной по запросу информации из филиала в ЦБ без электронных средств связи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 180 мин.</a:t>
            </a:r>
          </a:p>
        </p:txBody>
      </p:sp>
      <p:sp>
        <p:nvSpPr>
          <p:cNvPr id="35" name="Прямоугольник с двумя скругленными противолежащими углами 34"/>
          <p:cNvSpPr/>
          <p:nvPr/>
        </p:nvSpPr>
        <p:spPr>
          <a:xfrm>
            <a:off x="3736182" y="2806327"/>
            <a:ext cx="1489938" cy="2773444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Анализ корректировка полученной информации сотрудниками ЦБ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10 мин</a:t>
            </a:r>
            <a:r>
              <a:rPr lang="en-US" sz="1100" dirty="0" smtClean="0">
                <a:solidFill>
                  <a:srgbClr val="00813B"/>
                </a:solidFill>
              </a:rPr>
              <a:t> </a:t>
            </a:r>
            <a:r>
              <a:rPr lang="ru-RU" sz="1100" dirty="0" smtClean="0">
                <a:solidFill>
                  <a:srgbClr val="00813B"/>
                </a:solidFill>
              </a:rPr>
              <a:t>на одну библиотеку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(240 мин)</a:t>
            </a:r>
            <a:endParaRPr lang="ru-RU" sz="1100" dirty="0">
              <a:solidFill>
                <a:srgbClr val="00813B"/>
              </a:solidFill>
            </a:endParaRP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37" name="Прямоугольник с двумя скругленными противолежащими углами 36"/>
          <p:cNvSpPr/>
          <p:nvPr/>
        </p:nvSpPr>
        <p:spPr>
          <a:xfrm>
            <a:off x="7308304" y="2780928"/>
            <a:ext cx="1444160" cy="2755872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Проведение  телефонной консультации с целью исправления ошибок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15 мин.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25% библиотек  допускает ошибки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(90 мин)</a:t>
            </a:r>
          </a:p>
        </p:txBody>
      </p:sp>
      <p:sp>
        <p:nvSpPr>
          <p:cNvPr id="39" name="Стрелка вправо 38"/>
          <p:cNvSpPr/>
          <p:nvPr/>
        </p:nvSpPr>
        <p:spPr>
          <a:xfrm>
            <a:off x="0" y="4077072"/>
            <a:ext cx="218978" cy="231954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Стрелка вправо 44"/>
          <p:cNvSpPr/>
          <p:nvPr/>
        </p:nvSpPr>
        <p:spPr>
          <a:xfrm>
            <a:off x="3491880" y="4053253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Стрелка вправо 49"/>
          <p:cNvSpPr/>
          <p:nvPr/>
        </p:nvSpPr>
        <p:spPr>
          <a:xfrm>
            <a:off x="5220072" y="4077072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7020272" y="4055581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2" name="Стрелка вправо 51"/>
          <p:cNvSpPr/>
          <p:nvPr/>
        </p:nvSpPr>
        <p:spPr>
          <a:xfrm>
            <a:off x="8748464" y="4055581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3" name="Прямоугольник с двумя скругленными противолежащими углами 52"/>
          <p:cNvSpPr/>
          <p:nvPr/>
        </p:nvSpPr>
        <p:spPr>
          <a:xfrm>
            <a:off x="2051720" y="2852936"/>
            <a:ext cx="1436694" cy="2736304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Проведение телефонных  консультаций по дополнительным вопросам при подготовке запрошенной  информации</a:t>
            </a:r>
          </a:p>
          <a:p>
            <a:pPr algn="ctr"/>
            <a:endParaRPr lang="ru-RU" sz="800" dirty="0">
              <a:solidFill>
                <a:srgbClr val="00813B"/>
              </a:solidFill>
            </a:endParaRPr>
          </a:p>
          <a:p>
            <a:pPr algn="ctr"/>
            <a:r>
              <a:rPr lang="ru-RU" sz="1000" dirty="0">
                <a:solidFill>
                  <a:srgbClr val="00813B"/>
                </a:solidFill>
              </a:rPr>
              <a:t>(из </a:t>
            </a:r>
            <a:r>
              <a:rPr lang="ru-RU" sz="1000" dirty="0" smtClean="0">
                <a:solidFill>
                  <a:srgbClr val="00813B"/>
                </a:solidFill>
              </a:rPr>
              <a:t>24 библиотек 100 </a:t>
            </a:r>
            <a:r>
              <a:rPr lang="ru-RU" sz="1000" dirty="0">
                <a:solidFill>
                  <a:srgbClr val="00813B"/>
                </a:solidFill>
              </a:rPr>
              <a:t>% требуют уточнения)</a:t>
            </a:r>
          </a:p>
          <a:p>
            <a:pPr marL="228600" indent="-228600" algn="ctr">
              <a:buAutoNum type="arabicPlain" startAt="10"/>
            </a:pPr>
            <a:r>
              <a:rPr lang="ru-RU" sz="1000" dirty="0">
                <a:solidFill>
                  <a:srgbClr val="00813B"/>
                </a:solidFill>
              </a:rPr>
              <a:t>мин</a:t>
            </a:r>
          </a:p>
          <a:p>
            <a:pPr algn="ctr"/>
            <a:r>
              <a:rPr lang="ru-RU" sz="1000" dirty="0">
                <a:solidFill>
                  <a:srgbClr val="00813B"/>
                </a:solidFill>
              </a:rPr>
              <a:t>с уточнениями </a:t>
            </a:r>
            <a:endParaRPr lang="ru-RU" sz="1000" dirty="0" smtClean="0">
              <a:solidFill>
                <a:srgbClr val="00813B"/>
              </a:solidFill>
            </a:endParaRP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(240 мин) </a:t>
            </a:r>
            <a:endParaRPr lang="ru-RU" sz="1000" dirty="0">
              <a:solidFill>
                <a:srgbClr val="00813B"/>
              </a:solidFill>
            </a:endParaRPr>
          </a:p>
        </p:txBody>
      </p:sp>
      <p:pic>
        <p:nvPicPr>
          <p:cNvPr id="24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289434" y="3610303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5522213" y="3429000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7388198" y="3405222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13047">
            <a:off x="5613616" y="2132028"/>
            <a:ext cx="1124278" cy="637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7571786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13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800" dirty="0" smtClean="0">
                <a:solidFill>
                  <a:schemeClr val="bg1"/>
                </a:solidFill>
              </a:rPr>
              <a:t>процесс текущего </a:t>
            </a:r>
            <a:r>
              <a:rPr lang="ru-RU" sz="1800" dirty="0">
                <a:solidFill>
                  <a:schemeClr val="bg1"/>
                </a:solidFill>
              </a:rPr>
              <a:t>контроля деятельности </a:t>
            </a:r>
            <a:r>
              <a:rPr lang="ru-RU" sz="1800" dirty="0" smtClean="0">
                <a:solidFill>
                  <a:schemeClr val="bg1"/>
                </a:solidFill>
              </a:rPr>
              <a:t>сельских библиотек администрацией </a:t>
            </a:r>
            <a:r>
              <a:rPr lang="ru-RU" sz="1800" dirty="0">
                <a:solidFill>
                  <a:schemeClr val="bg1"/>
                </a:solidFill>
              </a:rPr>
              <a:t>централизованной библиотечной системы</a:t>
            </a:r>
            <a:endParaRPr lang="ru-RU" sz="18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398" y="507172"/>
            <a:ext cx="770485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Картирование процесса подготовки внеплановой методической информации</a:t>
            </a:r>
            <a:endParaRPr lang="ru-RU" sz="1600" dirty="0"/>
          </a:p>
        </p:txBody>
      </p:sp>
      <p:sp>
        <p:nvSpPr>
          <p:cNvPr id="6" name="TextBox 5"/>
          <p:cNvSpPr txBox="1"/>
          <p:nvPr/>
        </p:nvSpPr>
        <p:spPr>
          <a:xfrm>
            <a:off x="542765" y="2210794"/>
            <a:ext cx="3982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solidFill>
                  <a:srgbClr val="7030A0"/>
                </a:solidFill>
              </a:rPr>
              <a:t>Звуковое уведомление мессенджера не останется незамеченным для всех участников беседы.</a:t>
            </a:r>
            <a:endParaRPr lang="ru-RU" sz="1200" dirty="0">
              <a:solidFill>
                <a:srgbClr val="7030A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899592" y="60593"/>
            <a:ext cx="64087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Описание ситуации «как БУДЕТ</a:t>
            </a:r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»</a:t>
            </a:r>
            <a:endParaRPr lang="en-US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3" name="Прямоугольник с двумя скругленными противолежащими углами 32"/>
          <p:cNvSpPr/>
          <p:nvPr/>
        </p:nvSpPr>
        <p:spPr>
          <a:xfrm>
            <a:off x="4644008" y="3068960"/>
            <a:ext cx="1302559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>
                <a:solidFill>
                  <a:srgbClr val="00813B"/>
                </a:solidFill>
              </a:rPr>
              <a:t>Составление </a:t>
            </a:r>
            <a:r>
              <a:rPr lang="ru-RU" sz="1200" dirty="0" smtClean="0">
                <a:solidFill>
                  <a:srgbClr val="00813B"/>
                </a:solidFill>
              </a:rPr>
              <a:t>сводной информации по определенной теме ЦБ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480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36" name="Прямоугольник с двумя скругленными противолежащими углами 35"/>
          <p:cNvSpPr/>
          <p:nvPr/>
        </p:nvSpPr>
        <p:spPr>
          <a:xfrm>
            <a:off x="1619672" y="3068960"/>
            <a:ext cx="1270962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Дополнительное телефонное уведомление филиалов, которые не уложились в отведенные временные рамки отчетного мероприятия 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12 % библиотек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20 мин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(60 мин)</a:t>
            </a:r>
            <a:endParaRPr lang="ru-RU" sz="1000" dirty="0">
              <a:solidFill>
                <a:srgbClr val="00813B"/>
              </a:solidFill>
            </a:endParaRPr>
          </a:p>
          <a:p>
            <a:pPr algn="ctr"/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37" name="Прямоугольник с двумя скругленными противолежащими углами 36"/>
          <p:cNvSpPr/>
          <p:nvPr/>
        </p:nvSpPr>
        <p:spPr>
          <a:xfrm>
            <a:off x="3131840" y="3068960"/>
            <a:ext cx="1296144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Дополнительное консультирование филиалов, которые не уложились в отведенные временные рамки отчетного мероприятия</a:t>
            </a:r>
          </a:p>
          <a:p>
            <a:pPr algn="ctr"/>
            <a:endParaRPr lang="ru-RU" sz="800" dirty="0">
              <a:solidFill>
                <a:srgbClr val="00813B"/>
              </a:solidFill>
            </a:endParaRP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12 % библиотек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15 мин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(45 мин)</a:t>
            </a:r>
            <a:endParaRPr lang="ru-RU" sz="1000" dirty="0">
              <a:solidFill>
                <a:srgbClr val="00813B"/>
              </a:solidFill>
            </a:endParaRPr>
          </a:p>
          <a:p>
            <a:pPr algn="ctr"/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40" name="Прямоугольник с двумя скругленными противолежащими углами 39"/>
          <p:cNvSpPr/>
          <p:nvPr/>
        </p:nvSpPr>
        <p:spPr>
          <a:xfrm>
            <a:off x="7668344" y="3068960"/>
            <a:ext cx="1314572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Отправка тематической информации источнику запроса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 10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1" name="Прямоугольник с двумя скругленными противолежащими углами 40"/>
          <p:cNvSpPr/>
          <p:nvPr/>
        </p:nvSpPr>
        <p:spPr>
          <a:xfrm>
            <a:off x="179512" y="3068960"/>
            <a:ext cx="1224136" cy="2590018"/>
          </a:xfrm>
          <a:prstGeom prst="round2DiagRect">
            <a:avLst>
              <a:gd name="adj1" fmla="val 16667"/>
              <a:gd name="adj2" fmla="val 3922"/>
            </a:avLst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srgbClr val="00813B"/>
                </a:solidFill>
              </a:rPr>
              <a:t>Составление списка ответов по</a:t>
            </a:r>
          </a:p>
          <a:p>
            <a:pPr algn="ctr"/>
            <a:r>
              <a:rPr lang="ru-RU" sz="1050" dirty="0" smtClean="0">
                <a:solidFill>
                  <a:srgbClr val="00813B"/>
                </a:solidFill>
              </a:rPr>
              <a:t>дополнительным вопросам, возникающим при подготовке информации </a:t>
            </a:r>
          </a:p>
          <a:p>
            <a:pPr algn="ctr"/>
            <a:endParaRPr lang="ru-RU" sz="1100" dirty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40 мин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42" name="Прямоугольник с двумя скругленными противолежащими углами 41"/>
          <p:cNvSpPr/>
          <p:nvPr/>
        </p:nvSpPr>
        <p:spPr>
          <a:xfrm>
            <a:off x="6156176" y="3068960"/>
            <a:ext cx="1296144" cy="259001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Утверждение подготовленной информации директором ЦБС  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60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45" name="Стрелка вправо 44"/>
          <p:cNvSpPr/>
          <p:nvPr/>
        </p:nvSpPr>
        <p:spPr>
          <a:xfrm>
            <a:off x="1403648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Стрелка вправо 45"/>
          <p:cNvSpPr/>
          <p:nvPr/>
        </p:nvSpPr>
        <p:spPr>
          <a:xfrm>
            <a:off x="2890634" y="4221098"/>
            <a:ext cx="241206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4427984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5940152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7452320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" name="Стрелка вправо 50"/>
          <p:cNvSpPr/>
          <p:nvPr/>
        </p:nvSpPr>
        <p:spPr>
          <a:xfrm>
            <a:off x="0" y="4224225"/>
            <a:ext cx="179512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rot="313047">
            <a:off x="1387421" y="2564662"/>
            <a:ext cx="958419" cy="5435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3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106711" y="3573016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3041533" y="3646245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17" descr="C:\Users\Tapyshnenko\Desktop\картинки\kisspng-clip-art-portable-network-graphics-x-mark-vector-g-5c0d0988aa3b36.992907061544358280697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BEBA8EAE-BF5A-486C-A8C5-ECC9F3942E4B}">
                <a14:imgProps xmlns:a14="http://schemas.microsoft.com/office/drawing/2010/main" xmlns="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2251" t="4851" r="15015" b="18778"/>
          <a:stretch/>
        </p:blipFill>
        <p:spPr bwMode="auto">
          <a:xfrm>
            <a:off x="1511660" y="3567893"/>
            <a:ext cx="1501243" cy="1155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190537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93524"/>
            <a:ext cx="7848872" cy="69227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2000" dirty="0" smtClean="0"/>
              <a:t>Основные блоки работ по реализации проекта</a:t>
            </a:r>
            <a:endParaRPr lang="ru-RU" sz="2000" dirty="0"/>
          </a:p>
        </p:txBody>
      </p:sp>
      <p:graphicFrame>
        <p:nvGraphicFramePr>
          <p:cNvPr id="7" name="Group 18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06841151"/>
              </p:ext>
            </p:extLst>
          </p:nvPr>
        </p:nvGraphicFramePr>
        <p:xfrm>
          <a:off x="142844" y="642918"/>
          <a:ext cx="8715436" cy="5232405"/>
        </p:xfrm>
        <a:graphic>
          <a:graphicData uri="http://schemas.openxmlformats.org/drawingml/2006/table">
            <a:tbl>
              <a:tblPr/>
              <a:tblGrid>
                <a:gridCol w="445610"/>
                <a:gridCol w="3126888"/>
                <a:gridCol w="928096"/>
                <a:gridCol w="1071570"/>
                <a:gridCol w="1214446"/>
                <a:gridCol w="500066"/>
                <a:gridCol w="428628"/>
                <a:gridCol w="640574"/>
                <a:gridCol w="359558"/>
              </a:tblGrid>
              <a:tr h="261545">
                <a:tc row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№</a:t>
                      </a: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5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Наименование</a:t>
                      </a: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Длительность, дней</a:t>
                      </a: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Начало</a:t>
                      </a: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9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Окончание</a:t>
                      </a: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1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2021 год</a:t>
                      </a:r>
                    </a:p>
                  </a:txBody>
                  <a:tcPr marL="91434" marR="91434" marT="43588" marB="43588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4251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L="91437" marR="9143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L="91437" marR="9143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L="91437" marR="9143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L="91437" marR="9143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L="91437" marR="91437" marT="45717" marB="45717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ru-RU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36002" marR="36002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</a:t>
                      </a:r>
                      <a:endParaRPr kumimoji="0" lang="ru-RU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36002" marR="36002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5</a:t>
                      </a:r>
                      <a:endParaRPr kumimoji="0" lang="ru-RU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36002" marR="36002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1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6</a:t>
                      </a:r>
                      <a:endParaRPr kumimoji="0" lang="ru-RU" sz="7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36002" marR="36002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indent="0" algn="ctr" rtl="0" eaLnBrk="1" fontAlgn="base" latinLnBrk="0" hangingPunct="1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kumimoji="0" lang="ru-RU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1.</a:t>
                      </a:r>
                      <a:endParaRPr kumimoji="0" lang="ru-RU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Диагностический опрос специалистов сельских библиотек  (методический отдел)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marL="0" indent="0" algn="ctr" rtl="0" eaLnBrk="1" fontAlgn="base" latinLnBrk="0" hangingPunct="1">
                        <a:lnSpc>
                          <a:spcPct val="150000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kumimoji="0" lang="ru-RU" sz="10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2.</a:t>
                      </a:r>
                      <a:endParaRPr kumimoji="0" lang="ru-RU" sz="10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Составление методического письма  методическим отделом  о реализации проекта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7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5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 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56841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Выбор администратора группы в ЦБС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 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 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215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Составление списков номеров мобильных телефонов для подключения сотрудников в контактные производственные группы в ЦБС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16   марта 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18  марта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312153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5.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Составление списков сотрудников не участвующих в проекте в ЦБС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19  марта 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22   марта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95457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6.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/>
                        </a:rPr>
                        <a:t>Назначение консультантов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Times New Roman"/>
                        </a:rPr>
                        <a:t> по оказанию помощи в инсталляции ПО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6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23  марта 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28  марта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62844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7.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/>
                        </a:rPr>
                        <a:t>Организация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Times New Roman"/>
                        </a:rPr>
                        <a:t> проведения разъяснительных </a:t>
                      </a:r>
                      <a:r>
                        <a:rPr lang="ru-RU" sz="1000" dirty="0" smtClean="0">
                          <a:effectLst/>
                          <a:latin typeface="+mn-lt"/>
                          <a:ea typeface="Times New Roman"/>
                        </a:rPr>
                        <a:t> консультаций об тарифах мобильной связи и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ru-RU" sz="1000" dirty="0" smtClean="0">
                          <a:effectLst/>
                          <a:latin typeface="+mn-lt"/>
                          <a:ea typeface="Times New Roman"/>
                        </a:rPr>
                        <a:t>пользованию мобильными приложениями</a:t>
                      </a:r>
                      <a:r>
                        <a:rPr lang="ru-RU" sz="1000" baseline="0" dirty="0" smtClean="0"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7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29  марта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4 апреля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459276">
                <a:tc>
                  <a:txBody>
                    <a:bodyPr/>
                    <a:lstStyle/>
                    <a:p>
                      <a:pPr marL="0" indent="0" algn="ctr" fontAlgn="base"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8.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effectLst/>
                          <a:latin typeface="+mn-lt"/>
                          <a:ea typeface="Times New Roman"/>
                        </a:rPr>
                        <a:t>Составление методических рекомендаций по работе в контактной производственной группе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7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5  апреля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  апреля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 marL="0" indent="0" algn="ctr" fontAlgn="base">
                        <a:lnSpc>
                          <a:spcPts val="1655"/>
                        </a:lnSpc>
                        <a:spcAft>
                          <a:spcPts val="300"/>
                        </a:spcAft>
                        <a:buFont typeface="+mj-lt"/>
                        <a:buNone/>
                      </a:pPr>
                      <a:r>
                        <a:rPr lang="ru-RU" sz="10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9.</a:t>
                      </a: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Структурирование  мобильного информирования согласно теме запроса</a:t>
                      </a:r>
                      <a:endParaRPr lang="ru-RU" sz="1000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  апреля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14  апреля</a:t>
                      </a:r>
                    </a:p>
                  </a:txBody>
                  <a:tcPr marL="68583" marR="6858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1264"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10.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Запуск проекта</a:t>
                      </a:r>
                      <a:endParaRPr kumimoji="0"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marR="0" indent="-22860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15  апреля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28600" indent="-22860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  мая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2668">
                <a:tc>
                  <a:txBody>
                    <a:bodyPr/>
                    <a:lstStyle/>
                    <a:p>
                      <a:pPr marL="0" indent="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11.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Опрос участников проекта</a:t>
                      </a:r>
                      <a:endParaRPr kumimoji="0"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30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2  мая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31  мая</a:t>
                      </a: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0929">
                <a:tc>
                  <a:txBody>
                    <a:bodyPr/>
                    <a:lstStyle/>
                    <a:p>
                      <a:pPr marL="0" indent="0" algn="ctr" fontAlgn="base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kumimoji="0" lang="ru-RU" sz="10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12</a:t>
                      </a:r>
                      <a:endParaRPr kumimoji="0" lang="ru-RU" sz="10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kumimoji="0" lang="ru-RU" sz="10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+mn-cs"/>
                        </a:rPr>
                        <a:t>Анализ и подведение итогов эффективности проекта</a:t>
                      </a:r>
                      <a:endParaRPr kumimoji="0" lang="ru-RU" sz="10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30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1 июня 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Arial" pitchFamily="34" charset="0"/>
                        </a:rPr>
                        <a:t>30  июня</a:t>
                      </a:r>
                      <a:endParaRPr kumimoji="0" lang="ru-RU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68589" marR="68589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rtl="0" eaLnBrk="1" latinLnBrk="0" hangingPunct="1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endParaRPr kumimoji="0" lang="ru-RU" sz="11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Arial" pitchFamily="34" charset="0"/>
                      </a:endParaRPr>
                    </a:p>
                  </a:txBody>
                  <a:tcPr marL="91434" marR="91434" marT="43588" marB="4358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ACE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11361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 smtClean="0"/>
              <a:t>Команда проекта</a:t>
            </a:r>
            <a:endParaRPr lang="ru-RU" sz="3000" dirty="0"/>
          </a:p>
        </p:txBody>
      </p:sp>
      <p:graphicFrame>
        <p:nvGraphicFramePr>
          <p:cNvPr id="5" name="Group 1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79057102"/>
              </p:ext>
            </p:extLst>
          </p:nvPr>
        </p:nvGraphicFramePr>
        <p:xfrm>
          <a:off x="224880" y="1412776"/>
          <a:ext cx="8595592" cy="3949105"/>
        </p:xfrm>
        <a:graphic>
          <a:graphicData uri="http://schemas.openxmlformats.org/drawingml/2006/table">
            <a:tbl>
              <a:tblPr/>
              <a:tblGrid>
                <a:gridCol w="432490"/>
                <a:gridCol w="1598579"/>
                <a:gridCol w="3352097"/>
                <a:gridCol w="3212426"/>
              </a:tblGrid>
              <a:tr h="407347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№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Ф. И. О.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Основное место работы, должность 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1C1C1C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Роль в проекте 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6749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1.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Дурнова Елена Ивановна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71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Директор 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571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Куратор проекта (заказчик)</a:t>
                      </a:r>
                    </a:p>
                  </a:txBody>
                  <a:tcPr marT="45728" marB="4572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61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2.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Черкунова Любовь Евгеньевна, </a:t>
                      </a: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Заместитель директора МБУК «ТЦБС»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tabLst>
                          <a:tab pos="457200" algn="l"/>
                        </a:tabLst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tabLst>
                          <a:tab pos="457200" algn="l"/>
                        </a:tabLst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tabLst>
                          <a:tab pos="457200" algn="l"/>
                        </a:tabLst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tabLst>
                          <a:tab pos="457200" algn="l"/>
                        </a:tabLst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457200" algn="l"/>
                        </a:tabLst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Руководитель проекта </a:t>
                      </a: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84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3.</a:t>
                      </a: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Дюло</a:t>
                      </a: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 Ольга Викторовна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cs typeface="Arial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8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4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 sz="2000"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7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SzPct val="60000"/>
                        <a:buFont typeface="Wingdings 2" pitchFamily="18" charset="2"/>
                        <a:defRPr>
                          <a:solidFill>
                            <a:schemeClr val="tx2"/>
                          </a:solidFill>
                          <a:latin typeface="Franklin Gothic Book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Заведующий </a:t>
                      </a:r>
                      <a:r>
                        <a:rPr kumimoji="0" lang="ru-RU" alt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методико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 – библиографическим отделом Тяжинской центральной окружной библиотеки </a:t>
                      </a:r>
                      <a:r>
                        <a:rPr kumimoji="0" lang="ru-RU" alt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им.Н.И.Масалова</a:t>
                      </a: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>
                          <a:tab pos="457200" algn="l"/>
                        </a:tabLst>
                        <a:defRPr/>
                      </a:pPr>
                      <a:r>
                        <a:rPr kumimoji="0" 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Times New Roman" pitchFamily="18" charset="0"/>
                        </a:rPr>
                        <a:t>Администратор проекта</a:t>
                      </a: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1" marR="91441" marT="45711" marB="4571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27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+mj-lt"/>
                        <a:buNone/>
                        <a:tabLst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4.</a:t>
                      </a:r>
                    </a:p>
                  </a:txBody>
                  <a:tcPr marL="91447" marR="91447" marT="48759" marB="4875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cs typeface="Arial" pitchFamily="34" charset="0"/>
                        </a:rPr>
                        <a:t>Виноградова Анна Сергеевна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6" marR="91446" marT="48776" marB="48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Методист  </a:t>
                      </a:r>
                      <a:r>
                        <a:rPr kumimoji="0" lang="ru-RU" alt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методико</a:t>
                      </a:r>
                      <a:r>
                        <a:rPr kumimoji="0" lang="ru-RU" alt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 – библиографического отдела  Тяжинской центральной окружной библиотеки </a:t>
                      </a:r>
                      <a:r>
                        <a:rPr kumimoji="0" lang="ru-RU" altLang="ru-RU" sz="12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им.Н.И.Масалова</a:t>
                      </a: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altLang="ru-RU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12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Franklin Gothic Book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91446" marR="91446" marT="48776" marB="4877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2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Franklin Gothic Book" pitchFamily="34" charset="0"/>
                          <a:ea typeface="+mn-ea"/>
                          <a:cs typeface="Arial" pitchFamily="34" charset="0"/>
                        </a:rPr>
                        <a:t>Ответственный за разработку и внедрение новых форм контроля деятельности сельских библиотек Тяжинской ЦБС</a:t>
                      </a:r>
                    </a:p>
                  </a:txBody>
                  <a:tcPr marL="91446" marR="91446" marT="48763" marB="48763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15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type="body" idx="1"/>
          </p:nvPr>
        </p:nvSpPr>
        <p:spPr>
          <a:xfrm>
            <a:off x="468313" y="3794125"/>
            <a:ext cx="8458200" cy="1795115"/>
          </a:xfrm>
        </p:spPr>
        <p:txBody>
          <a:bodyPr anchor="t">
            <a:noAutofit/>
          </a:bodyPr>
          <a:lstStyle/>
          <a:p>
            <a:pPr marL="136525" algn="ctr">
              <a:lnSpc>
                <a:spcPct val="80000"/>
              </a:lnSpc>
              <a:defRPr/>
            </a:pPr>
            <a:r>
              <a:rPr lang="ru-RU" altLang="ru-RU" sz="1800" dirty="0" smtClean="0">
                <a:solidFill>
                  <a:srgbClr val="3D3D3D"/>
                </a:solidFill>
                <a:latin typeface="+mj-lt"/>
              </a:rPr>
              <a:t>Дурнова Елена Ивановна</a:t>
            </a:r>
            <a:endParaRPr lang="en-US" altLang="ru-RU" sz="1800" dirty="0">
              <a:solidFill>
                <a:srgbClr val="3D3D3D"/>
              </a:solidFill>
              <a:latin typeface="+mj-lt"/>
            </a:endParaRPr>
          </a:p>
          <a:p>
            <a:pPr marL="136525" algn="ctr">
              <a:lnSpc>
                <a:spcPct val="80000"/>
              </a:lnSpc>
              <a:defRPr/>
            </a:pPr>
            <a:r>
              <a:rPr lang="ru-RU" altLang="ru-RU" sz="1800" dirty="0" smtClean="0">
                <a:solidFill>
                  <a:srgbClr val="3D3D3D"/>
                </a:solidFill>
                <a:latin typeface="+mj-lt"/>
              </a:rPr>
              <a:t>8(384)49  29-7-99</a:t>
            </a:r>
          </a:p>
          <a:p>
            <a:pPr marL="136525" algn="ctr">
              <a:lnSpc>
                <a:spcPct val="80000"/>
              </a:lnSpc>
              <a:defRPr/>
            </a:pPr>
            <a:r>
              <a:rPr lang="ru-RU" altLang="ru-RU" sz="1800" dirty="0" err="1">
                <a:solidFill>
                  <a:srgbClr val="3D3D3D"/>
                </a:solidFill>
                <a:latin typeface="+mj-lt"/>
              </a:rPr>
              <a:t>э</a:t>
            </a:r>
            <a:r>
              <a:rPr lang="ru-RU" altLang="ru-RU" sz="1800" dirty="0" err="1" smtClean="0">
                <a:solidFill>
                  <a:srgbClr val="3D3D3D"/>
                </a:solidFill>
                <a:latin typeface="+mj-lt"/>
              </a:rPr>
              <a:t>л.почта</a:t>
            </a:r>
            <a:r>
              <a:rPr lang="ru-RU" altLang="ru-RU" sz="1800" dirty="0" smtClean="0">
                <a:solidFill>
                  <a:srgbClr val="3D3D3D"/>
                </a:solidFill>
                <a:latin typeface="+mj-lt"/>
              </a:rPr>
              <a:t>  </a:t>
            </a:r>
            <a:endParaRPr lang="ru-RU" altLang="ru-RU" sz="1800" dirty="0">
              <a:solidFill>
                <a:srgbClr val="3D3D3D"/>
              </a:solidFill>
              <a:latin typeface="+mj-lt"/>
            </a:endParaRPr>
          </a:p>
          <a:p>
            <a:pPr marL="136525" algn="ctr">
              <a:lnSpc>
                <a:spcPct val="80000"/>
              </a:lnSpc>
              <a:defRPr/>
            </a:pPr>
            <a:r>
              <a:rPr lang="ru-RU" sz="1800" dirty="0" smtClean="0">
                <a:solidFill>
                  <a:srgbClr val="3D3D3D"/>
                </a:solidFill>
                <a:latin typeface="+mj-lt"/>
              </a:rPr>
              <a:t>Черкунова Любовь Евгеньевна</a:t>
            </a:r>
          </a:p>
          <a:p>
            <a:pPr marL="136525" algn="ctr">
              <a:lnSpc>
                <a:spcPct val="80000"/>
              </a:lnSpc>
              <a:defRPr/>
            </a:pPr>
            <a:r>
              <a:rPr lang="ru-RU" altLang="ru-RU" sz="1800" dirty="0">
                <a:solidFill>
                  <a:srgbClr val="3D3D3D"/>
                </a:solidFill>
              </a:rPr>
              <a:t>8(384)49  </a:t>
            </a:r>
            <a:r>
              <a:rPr lang="ru-RU" altLang="ru-RU" sz="1800" dirty="0" smtClean="0">
                <a:solidFill>
                  <a:srgbClr val="3D3D3D"/>
                </a:solidFill>
              </a:rPr>
              <a:t>28-8-43</a:t>
            </a:r>
          </a:p>
          <a:p>
            <a:pPr marL="136525" algn="ctr">
              <a:lnSpc>
                <a:spcPct val="80000"/>
              </a:lnSpc>
              <a:defRPr/>
            </a:pPr>
            <a:r>
              <a:rPr lang="ru-RU" altLang="ru-RU" sz="1800" dirty="0" err="1">
                <a:solidFill>
                  <a:srgbClr val="3D3D3D"/>
                </a:solidFill>
              </a:rPr>
              <a:t>э</a:t>
            </a:r>
            <a:r>
              <a:rPr lang="ru-RU" altLang="ru-RU" sz="1800" dirty="0" err="1" smtClean="0">
                <a:solidFill>
                  <a:srgbClr val="3D3D3D"/>
                </a:solidFill>
              </a:rPr>
              <a:t>л.почта</a:t>
            </a:r>
            <a:r>
              <a:rPr lang="ru-RU" altLang="ru-RU" sz="1800" dirty="0" smtClean="0">
                <a:solidFill>
                  <a:srgbClr val="3D3D3D"/>
                </a:solidFill>
              </a:rPr>
              <a:t> </a:t>
            </a:r>
            <a:endParaRPr lang="ru-RU" altLang="ru-RU" sz="1800" dirty="0">
              <a:solidFill>
                <a:srgbClr val="3D3D3D"/>
              </a:solidFill>
            </a:endParaRPr>
          </a:p>
          <a:p>
            <a:pPr marL="136525" algn="ctr">
              <a:lnSpc>
                <a:spcPct val="80000"/>
              </a:lnSpc>
              <a:defRPr/>
            </a:pPr>
            <a:endParaRPr lang="ru-RU" sz="1800" dirty="0">
              <a:solidFill>
                <a:srgbClr val="3D3D3D"/>
              </a:solidFill>
              <a:latin typeface="+mj-lt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9900" y="2398738"/>
            <a:ext cx="8422580" cy="1185863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dirty="0"/>
              <a:t>Контактные данные: </a:t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27652" name="Rectangle 7"/>
          <p:cNvSpPr>
            <a:spLocks noChangeArrowheads="1"/>
          </p:cNvSpPr>
          <p:nvPr/>
        </p:nvSpPr>
        <p:spPr bwMode="auto">
          <a:xfrm>
            <a:off x="1508136" y="3434835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"/>
              <a:defRPr sz="3200">
                <a:solidFill>
                  <a:schemeClr val="tx2"/>
                </a:solidFill>
                <a:latin typeface="Franklin Gothic Book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"/>
              <a:defRPr sz="2800">
                <a:solidFill>
                  <a:schemeClr val="tx2"/>
                </a:solidFill>
                <a:latin typeface="Franklin Gothic Book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"/>
              <a:defRPr sz="2400">
                <a:solidFill>
                  <a:schemeClr val="tx2"/>
                </a:solidFill>
                <a:latin typeface="Franklin Gothic Book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SzPct val="70000"/>
              <a:buFont typeface="Wingdings 2" pitchFamily="18" charset="2"/>
              <a:buChar char=""/>
              <a:defRPr sz="2000">
                <a:solidFill>
                  <a:schemeClr val="tx2"/>
                </a:solidFill>
                <a:latin typeface="Franklin Gothic Book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60000"/>
              <a:buFont typeface="Wingdings 2" pitchFamily="18" charset="2"/>
              <a:buChar char=""/>
              <a:defRPr sz="2000">
                <a:solidFill>
                  <a:schemeClr val="tx2"/>
                </a:solidFill>
                <a:latin typeface="Franklin Gothic Book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>
              <a:solidFill>
                <a:schemeClr val="tx1"/>
              </a:solidFill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5558" y="3601501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" name="Содержимое 4" descr="Снимок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428736"/>
            <a:ext cx="7215238" cy="4857784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7F0299A-5AD7-4DF2-B673-4C4F8F12DFCA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429065713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4813"/>
            <a:ext cx="8686800" cy="838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000" dirty="0"/>
              <a:t>Обоснование выбора процесса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143D7704-2780-48C4-937C-F70EA90A7AC4}" type="slidenum">
              <a:rPr lang="ru-RU" b="1" smtClean="0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3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32420" y="1519912"/>
            <a:ext cx="788805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sz="2800" b="1" dirty="0">
                <a:solidFill>
                  <a:srgbClr val="00813B"/>
                </a:solidFill>
              </a:rPr>
              <a:t>Доступность </a:t>
            </a:r>
            <a:r>
              <a:rPr lang="ru-RU" sz="2800" b="1" dirty="0" smtClean="0">
                <a:solidFill>
                  <a:srgbClr val="00813B"/>
                </a:solidFill>
              </a:rPr>
              <a:t>программного обеспечения</a:t>
            </a:r>
          </a:p>
          <a:p>
            <a:pPr>
              <a:lnSpc>
                <a:spcPct val="150000"/>
              </a:lnSpc>
              <a:spcAft>
                <a:spcPts val="1000"/>
              </a:spcAft>
            </a:pPr>
            <a:endParaRPr lang="ru-RU" sz="1200" b="1" dirty="0">
              <a:solidFill>
                <a:srgbClr val="00813B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800" b="1" dirty="0">
                <a:solidFill>
                  <a:schemeClr val="bg1">
                    <a:lumMod val="50000"/>
                  </a:schemeClr>
                </a:solidFill>
              </a:rPr>
              <a:t>Экономия времени на индивидуальных звонках и рассылке по электронной почте</a:t>
            </a:r>
          </a:p>
          <a:p>
            <a:pPr>
              <a:spcAft>
                <a:spcPts val="1000"/>
              </a:spcAft>
            </a:pPr>
            <a:endParaRPr lang="ru-RU" sz="1200" b="1" dirty="0" smtClean="0">
              <a:solidFill>
                <a:srgbClr val="00813B"/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800" b="1" dirty="0" smtClean="0">
                <a:solidFill>
                  <a:srgbClr val="00813B"/>
                </a:solidFill>
              </a:rPr>
              <a:t>Экономия </a:t>
            </a:r>
            <a:r>
              <a:rPr lang="ru-RU" sz="2800" b="1" dirty="0">
                <a:solidFill>
                  <a:srgbClr val="00813B"/>
                </a:solidFill>
              </a:rPr>
              <a:t>времени на дорогу </a:t>
            </a:r>
          </a:p>
          <a:p>
            <a:pPr>
              <a:spcAft>
                <a:spcPts val="1000"/>
              </a:spcAft>
            </a:pPr>
            <a:endParaRPr lang="ru-RU" sz="1200" b="1" dirty="0" smtClean="0">
              <a:solidFill>
                <a:schemeClr val="bg1">
                  <a:lumMod val="5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800" b="1" dirty="0" smtClean="0">
                <a:solidFill>
                  <a:schemeClr val="bg1">
                    <a:lumMod val="50000"/>
                  </a:schemeClr>
                </a:solidFill>
              </a:rPr>
              <a:t>Экономия </a:t>
            </a:r>
            <a:r>
              <a:rPr lang="ru-RU" sz="2800" b="1" dirty="0">
                <a:solidFill>
                  <a:schemeClr val="bg1">
                    <a:lumMod val="50000"/>
                  </a:schemeClr>
                </a:solidFill>
              </a:rPr>
              <a:t>транспортных расходов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16996" y="1635740"/>
            <a:ext cx="540000" cy="540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59064" y="4005064"/>
            <a:ext cx="540000" cy="54000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941" y="4851679"/>
            <a:ext cx="549643" cy="540000"/>
          </a:xfrm>
          <a:prstGeom prst="rect">
            <a:avLst/>
          </a:prstGeom>
        </p:spPr>
      </p:pic>
      <p:pic>
        <p:nvPicPr>
          <p:cNvPr id="18" name="Рисунок 1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876" y="2780928"/>
            <a:ext cx="549643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0410497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4813"/>
            <a:ext cx="8686800" cy="838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000" dirty="0"/>
              <a:t>Обоснование выбора процесса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643938" y="6429375"/>
            <a:ext cx="347662" cy="285750"/>
          </a:xfrm>
        </p:spPr>
        <p:txBody>
          <a:bodyPr/>
          <a:lstStyle/>
          <a:p>
            <a:pPr algn="ctr">
              <a:defRPr/>
            </a:pPr>
            <a:fld id="{143D7704-2780-48C4-937C-F70EA90A7AC4}" type="slidenum">
              <a:rPr lang="ru-RU" b="1" smtClean="0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4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51520" y="1196752"/>
            <a:ext cx="540000" cy="540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51521" y="2636912"/>
            <a:ext cx="540000" cy="540000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51521" y="4113432"/>
            <a:ext cx="540000" cy="540000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 rot="10800000" flipV="1">
            <a:off x="241876" y="5625304"/>
            <a:ext cx="540000" cy="540000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878" y="1916832"/>
            <a:ext cx="549643" cy="540000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877" y="3356992"/>
            <a:ext cx="549643" cy="54000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1876" y="4905224"/>
            <a:ext cx="549643" cy="540000"/>
          </a:xfrm>
          <a:prstGeom prst="rect">
            <a:avLst/>
          </a:prstGeom>
        </p:spPr>
      </p:pic>
      <p:sp>
        <p:nvSpPr>
          <p:cNvPr id="3" name="Блок-схема: альтернативный процесс 2"/>
          <p:cNvSpPr/>
          <p:nvPr/>
        </p:nvSpPr>
        <p:spPr>
          <a:xfrm>
            <a:off x="1043610" y="1124744"/>
            <a:ext cx="7704853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b="1" dirty="0" smtClean="0">
                <a:solidFill>
                  <a:srgbClr val="00813B"/>
                </a:solidFill>
              </a:rPr>
              <a:t>Трудоемкость </a:t>
            </a:r>
            <a:r>
              <a:rPr lang="ru-RU" b="1" dirty="0">
                <a:solidFill>
                  <a:srgbClr val="00813B"/>
                </a:solidFill>
              </a:rPr>
              <a:t>– </a:t>
            </a:r>
            <a:r>
              <a:rPr lang="ru-RU" b="1" dirty="0" smtClean="0">
                <a:solidFill>
                  <a:srgbClr val="00813B"/>
                </a:solidFill>
              </a:rPr>
              <a:t>29 сельских библиотек </a:t>
            </a:r>
            <a:r>
              <a:rPr lang="ru-RU" b="1" dirty="0">
                <a:solidFill>
                  <a:srgbClr val="00813B"/>
                </a:solidFill>
              </a:rPr>
              <a:t>в </a:t>
            </a:r>
            <a:r>
              <a:rPr lang="ru-RU" b="1" dirty="0" smtClean="0">
                <a:solidFill>
                  <a:srgbClr val="00813B"/>
                </a:solidFill>
              </a:rPr>
              <a:t>ЦБС</a:t>
            </a:r>
            <a:endParaRPr lang="ru-RU" dirty="0"/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1043607" y="1844824"/>
            <a:ext cx="7704857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b="1" dirty="0" smtClean="0">
              <a:solidFill>
                <a:srgbClr val="00813B"/>
              </a:solidFill>
            </a:endParaRPr>
          </a:p>
          <a:p>
            <a:r>
              <a:rPr lang="ru-RU" b="1" dirty="0" smtClean="0">
                <a:solidFill>
                  <a:srgbClr val="00813B"/>
                </a:solidFill>
              </a:rPr>
              <a:t>Длительность </a:t>
            </a:r>
            <a:r>
              <a:rPr lang="ru-RU" b="1" dirty="0">
                <a:solidFill>
                  <a:srgbClr val="00813B"/>
                </a:solidFill>
              </a:rPr>
              <a:t>выполнения – </a:t>
            </a:r>
            <a:r>
              <a:rPr lang="ru-RU" b="1" dirty="0" smtClean="0">
                <a:solidFill>
                  <a:srgbClr val="00813B"/>
                </a:solidFill>
              </a:rPr>
              <a:t>1950 мин</a:t>
            </a:r>
            <a:r>
              <a:rPr lang="ru-RU" b="1" dirty="0">
                <a:solidFill>
                  <a:srgbClr val="00813B"/>
                </a:solidFill>
              </a:rPr>
              <a:t>.</a:t>
            </a:r>
          </a:p>
          <a:p>
            <a:endParaRPr lang="ru-RU" b="1" dirty="0" smtClean="0">
              <a:solidFill>
                <a:srgbClr val="00813B"/>
              </a:solidFill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1043608" y="2564904"/>
            <a:ext cx="7704855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b="1" dirty="0">
                <a:solidFill>
                  <a:srgbClr val="00813B"/>
                </a:solidFill>
              </a:rPr>
              <a:t>Многоэтапность –</a:t>
            </a:r>
            <a:r>
              <a:rPr lang="ru-RU" b="1" dirty="0" smtClean="0">
                <a:solidFill>
                  <a:srgbClr val="00813B"/>
                </a:solidFill>
              </a:rPr>
              <a:t>16 </a:t>
            </a:r>
            <a:r>
              <a:rPr lang="ru-RU" b="1" dirty="0">
                <a:solidFill>
                  <a:srgbClr val="00813B"/>
                </a:solidFill>
              </a:rPr>
              <a:t>этапов</a:t>
            </a: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1043607" y="3284984"/>
            <a:ext cx="7704857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b="1" dirty="0">
                <a:solidFill>
                  <a:srgbClr val="00813B"/>
                </a:solidFill>
              </a:rPr>
              <a:t>Сокращение времени выполнения до </a:t>
            </a:r>
            <a:r>
              <a:rPr lang="ru-RU" b="1" dirty="0" smtClean="0">
                <a:solidFill>
                  <a:srgbClr val="00813B"/>
                </a:solidFill>
              </a:rPr>
              <a:t>515 </a:t>
            </a:r>
            <a:r>
              <a:rPr lang="ru-RU" b="1" dirty="0">
                <a:solidFill>
                  <a:srgbClr val="00813B"/>
                </a:solidFill>
              </a:rPr>
              <a:t>мин.</a:t>
            </a:r>
          </a:p>
        </p:txBody>
      </p:sp>
      <p:sp>
        <p:nvSpPr>
          <p:cNvPr id="20" name="Блок-схема: альтернативный процесс 19"/>
          <p:cNvSpPr/>
          <p:nvPr/>
        </p:nvSpPr>
        <p:spPr>
          <a:xfrm>
            <a:off x="1043607" y="4077368"/>
            <a:ext cx="7704857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b="1" dirty="0">
                <a:solidFill>
                  <a:srgbClr val="00813B"/>
                </a:solidFill>
              </a:rPr>
              <a:t>Сокращение этапов </a:t>
            </a:r>
            <a:r>
              <a:rPr lang="ru-RU" b="1" dirty="0" smtClean="0">
                <a:solidFill>
                  <a:srgbClr val="00813B"/>
                </a:solidFill>
              </a:rPr>
              <a:t>с 16 до 9</a:t>
            </a:r>
            <a:endParaRPr lang="ru-RU" b="1" dirty="0">
              <a:solidFill>
                <a:srgbClr val="00813B"/>
              </a:solidFill>
            </a:endParaRPr>
          </a:p>
        </p:txBody>
      </p:sp>
      <p:sp>
        <p:nvSpPr>
          <p:cNvPr id="21" name="Блок-схема: альтернативный процесс 20"/>
          <p:cNvSpPr/>
          <p:nvPr/>
        </p:nvSpPr>
        <p:spPr>
          <a:xfrm>
            <a:off x="1043610" y="4869160"/>
            <a:ext cx="7704854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lnSpc>
                <a:spcPct val="150000"/>
              </a:lnSpc>
              <a:spcAft>
                <a:spcPts val="1000"/>
              </a:spcAft>
            </a:pPr>
            <a:r>
              <a:rPr lang="ru-RU" b="1" dirty="0">
                <a:solidFill>
                  <a:srgbClr val="00813B"/>
                </a:solidFill>
              </a:rPr>
              <a:t>Эффективность оптимизации </a:t>
            </a:r>
            <a:r>
              <a:rPr lang="ru-RU" b="1" dirty="0" smtClean="0">
                <a:solidFill>
                  <a:srgbClr val="00813B"/>
                </a:solidFill>
              </a:rPr>
              <a:t>– 32,19 </a:t>
            </a:r>
            <a:r>
              <a:rPr lang="ru-RU" b="1" dirty="0">
                <a:solidFill>
                  <a:srgbClr val="00813B"/>
                </a:solidFill>
              </a:rPr>
              <a:t>%</a:t>
            </a:r>
          </a:p>
        </p:txBody>
      </p:sp>
      <p:sp>
        <p:nvSpPr>
          <p:cNvPr id="22" name="Блок-схема: альтернативный процесс 21"/>
          <p:cNvSpPr/>
          <p:nvPr/>
        </p:nvSpPr>
        <p:spPr>
          <a:xfrm>
            <a:off x="1043609" y="5589240"/>
            <a:ext cx="7704856" cy="576064"/>
          </a:xfrm>
          <a:prstGeom prst="flowChartAlternateProcess">
            <a:avLst/>
          </a:prstGeom>
          <a:solidFill>
            <a:srgbClr val="A7FFCF"/>
          </a:solidFill>
          <a:ln>
            <a:gradFill flip="none" rotWithShape="1">
              <a:gsLst>
                <a:gs pos="0">
                  <a:srgbClr val="DDEBCF"/>
                </a:gs>
                <a:gs pos="50000">
                  <a:srgbClr val="9CB86E"/>
                </a:gs>
                <a:gs pos="100000">
                  <a:srgbClr val="156B13"/>
                </a:gs>
              </a:gsLst>
              <a:lin ang="2700000" scaled="1"/>
              <a:tileRect/>
            </a:gra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1000"/>
              </a:spcAft>
            </a:pPr>
            <a:r>
              <a:rPr lang="ru-RU" sz="1600" b="1" dirty="0">
                <a:solidFill>
                  <a:srgbClr val="00813B"/>
                </a:solidFill>
              </a:rPr>
              <a:t>Налаживание автоматизированной системы взаимодействия между сотрудниками ЦБС</a:t>
            </a:r>
          </a:p>
        </p:txBody>
      </p:sp>
    </p:spTree>
    <p:extLst>
      <p:ext uri="{BB962C8B-B14F-4D97-AF65-F5344CB8AC3E}">
        <p14:creationId xmlns:p14="http://schemas.microsoft.com/office/powerpoint/2010/main" xmlns="" val="120528044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Стрелка вправо 59"/>
          <p:cNvSpPr/>
          <p:nvPr/>
        </p:nvSpPr>
        <p:spPr>
          <a:xfrm>
            <a:off x="8892480" y="4090703"/>
            <a:ext cx="251520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5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процесс текущего </a:t>
            </a:r>
            <a:r>
              <a:rPr lang="ru-RU" sz="1600" dirty="0">
                <a:solidFill>
                  <a:schemeClr val="bg1"/>
                </a:solidFill>
              </a:rPr>
              <a:t>контроля деятельности </a:t>
            </a:r>
            <a:r>
              <a:rPr lang="ru-RU" sz="1600" dirty="0" smtClean="0">
                <a:solidFill>
                  <a:schemeClr val="bg1"/>
                </a:solidFill>
              </a:rPr>
              <a:t>сельских библиотек </a:t>
            </a:r>
            <a:r>
              <a:rPr lang="ru-RU" sz="1600" dirty="0">
                <a:solidFill>
                  <a:schemeClr val="bg1"/>
                </a:solidFill>
              </a:rPr>
              <a:t>администрацией централизованной библиотечной системы</a:t>
            </a:r>
            <a:endParaRPr lang="ru-RU" sz="16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60593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700" dirty="0" smtClean="0">
                <a:latin typeface="Franklin Gothic Book"/>
              </a:rPr>
              <a:t>КАРТА ТЕКУЩЕГО СОСТОЯНИЯ</a:t>
            </a:r>
            <a:endParaRPr lang="ru-RU" b="1" dirty="0"/>
          </a:p>
        </p:txBody>
      </p:sp>
      <p:sp>
        <p:nvSpPr>
          <p:cNvPr id="16" name="Прямоугольник с двумя скругленными противолежащими углами 15"/>
          <p:cNvSpPr/>
          <p:nvPr/>
        </p:nvSpPr>
        <p:spPr>
          <a:xfrm>
            <a:off x="1933590" y="2874086"/>
            <a:ext cx="1558290" cy="2787161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19454" y="3326144"/>
            <a:ext cx="1584176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100" dirty="0">
                <a:solidFill>
                  <a:srgbClr val="00813B"/>
                </a:solidFill>
                <a:latin typeface="+mn-lt"/>
                <a:cs typeface="+mn-cs"/>
              </a:rPr>
              <a:t>Составление информационного письма </a:t>
            </a:r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для сельских библиотек  о </a:t>
            </a:r>
            <a:r>
              <a:rPr lang="ru-RU" sz="1100" dirty="0">
                <a:solidFill>
                  <a:srgbClr val="00813B"/>
                </a:solidFill>
                <a:latin typeface="+mn-lt"/>
                <a:cs typeface="+mn-cs"/>
              </a:rPr>
              <a:t>необходимости подготовить и сдать </a:t>
            </a:r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информацию по заданной теме</a:t>
            </a:r>
          </a:p>
          <a:p>
            <a:pPr algn="ctr"/>
            <a:endParaRPr lang="ru-RU" sz="1100" dirty="0">
              <a:solidFill>
                <a:srgbClr val="00813B"/>
              </a:solidFill>
              <a:latin typeface="+mn-lt"/>
              <a:cs typeface="+mn-cs"/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  <a:latin typeface="+mn-lt"/>
                <a:cs typeface="+mn-cs"/>
              </a:rPr>
              <a:t>30 мин </a:t>
            </a:r>
            <a:endParaRPr lang="ru-RU" sz="1100" dirty="0">
              <a:solidFill>
                <a:srgbClr val="00813B"/>
              </a:solidFill>
              <a:latin typeface="+mn-lt"/>
              <a:cs typeface="+mn-cs"/>
            </a:endParaRP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727884" y="2852935"/>
            <a:ext cx="1558290" cy="2808313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Составление списка рассылки и отправка информационного  письма</a:t>
            </a:r>
          </a:p>
          <a:p>
            <a:pPr algn="ctr"/>
            <a:endParaRPr lang="ru-RU" sz="1200" dirty="0">
              <a:solidFill>
                <a:srgbClr val="00813B"/>
              </a:solidFill>
            </a:endParaRPr>
          </a:p>
          <a:p>
            <a:pPr algn="ctr"/>
            <a:r>
              <a:rPr lang="ru-RU" sz="1200" dirty="0">
                <a:solidFill>
                  <a:srgbClr val="00813B"/>
                </a:solidFill>
              </a:rPr>
              <a:t>1</a:t>
            </a:r>
            <a:r>
              <a:rPr lang="ru-RU" sz="1200" dirty="0" smtClean="0">
                <a:solidFill>
                  <a:srgbClr val="00813B"/>
                </a:solidFill>
              </a:rPr>
              <a:t>0 мин</a:t>
            </a:r>
            <a:endParaRPr lang="ru-RU" sz="1200" dirty="0">
              <a:solidFill>
                <a:srgbClr val="00813B"/>
              </a:solidFill>
            </a:endParaRPr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5508104" y="2850612"/>
            <a:ext cx="1558290" cy="2810635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Составление тематической папки в электронной почте для сортировки писем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15 мин</a:t>
            </a:r>
            <a:endParaRPr lang="ru-RU" sz="1200" dirty="0">
              <a:solidFill>
                <a:srgbClr val="00813B"/>
              </a:solidFill>
            </a:endParaRPr>
          </a:p>
        </p:txBody>
      </p: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107504" y="2918146"/>
            <a:ext cx="1558290" cy="2743102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Поступление информационного запроса по определенной теме в ЦБ от внешних источников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8" name="Пятно 2 27"/>
          <p:cNvSpPr/>
          <p:nvPr/>
        </p:nvSpPr>
        <p:spPr>
          <a:xfrm rot="3204094">
            <a:off x="4296959" y="1586134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4427984" y="1953541"/>
            <a:ext cx="129614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Сотрудник вне доступа к электронной  почте, не знает о письме</a:t>
            </a:r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398" y="404664"/>
            <a:ext cx="77048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/>
              <a:t>Картирование </a:t>
            </a:r>
            <a:r>
              <a:rPr lang="ru-RU" sz="1600" dirty="0"/>
              <a:t>процесса текущего контроля деятельности </a:t>
            </a:r>
            <a:r>
              <a:rPr lang="ru-RU" sz="1600" dirty="0" smtClean="0"/>
              <a:t>сельских библиотек </a:t>
            </a:r>
            <a:r>
              <a:rPr lang="ru-RU" sz="1600" dirty="0"/>
              <a:t>при подготовке </a:t>
            </a:r>
            <a:r>
              <a:rPr lang="ru-RU" sz="1600" dirty="0" smtClean="0"/>
              <a:t>информации  внепланового </a:t>
            </a:r>
            <a:r>
              <a:rPr lang="ru-RU" sz="1600" dirty="0"/>
              <a:t>запроса</a:t>
            </a:r>
          </a:p>
          <a:p>
            <a:pPr algn="ctr"/>
            <a:endParaRPr lang="ru-RU" sz="16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691680" y="4119036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3503630" y="4119036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5286174" y="4119036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Стрелка вправо 33"/>
          <p:cNvSpPr/>
          <p:nvPr/>
        </p:nvSpPr>
        <p:spPr>
          <a:xfrm>
            <a:off x="7089326" y="4119036"/>
            <a:ext cx="218978" cy="174060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Пятно 2 61"/>
          <p:cNvSpPr/>
          <p:nvPr/>
        </p:nvSpPr>
        <p:spPr>
          <a:xfrm rot="1836903">
            <a:off x="2886186" y="1788049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TextBox 60"/>
          <p:cNvSpPr txBox="1"/>
          <p:nvPr/>
        </p:nvSpPr>
        <p:spPr>
          <a:xfrm>
            <a:off x="3113277" y="2155456"/>
            <a:ext cx="104197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Нет </a:t>
            </a:r>
            <a:r>
              <a:rPr lang="en-US" sz="1000" dirty="0" smtClean="0">
                <a:solidFill>
                  <a:srgbClr val="00813B"/>
                </a:solidFill>
              </a:rPr>
              <a:t>internet</a:t>
            </a:r>
            <a:r>
              <a:rPr lang="ru-RU" sz="1000" dirty="0" smtClean="0">
                <a:solidFill>
                  <a:srgbClr val="00813B"/>
                </a:solidFill>
              </a:rPr>
              <a:t> </a:t>
            </a:r>
            <a:r>
              <a:rPr lang="en-US" sz="1000" dirty="0" smtClean="0">
                <a:solidFill>
                  <a:srgbClr val="00813B"/>
                </a:solidFill>
              </a:rPr>
              <a:t> </a:t>
            </a:r>
          </a:p>
          <a:p>
            <a:pPr algn="ctr"/>
            <a:r>
              <a:rPr lang="ru-RU" sz="1000" dirty="0" err="1" smtClean="0">
                <a:solidFill>
                  <a:srgbClr val="00813B"/>
                </a:solidFill>
              </a:rPr>
              <a:t>Всельских</a:t>
            </a:r>
            <a:r>
              <a:rPr lang="ru-RU" sz="1000" dirty="0" smtClean="0">
                <a:solidFill>
                  <a:srgbClr val="00813B"/>
                </a:solidFill>
              </a:rPr>
              <a:t>  библиотеках</a:t>
            </a:r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63" name="Прямоугольник с двумя скругленными противолежащими углами 62"/>
          <p:cNvSpPr/>
          <p:nvPr/>
        </p:nvSpPr>
        <p:spPr>
          <a:xfrm>
            <a:off x="7308306" y="2824149"/>
            <a:ext cx="1584174" cy="283709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Телефонное уведомление о необходимости подготовить информацию если в библиотеке нет доступа к </a:t>
            </a:r>
            <a:r>
              <a:rPr lang="en-US" sz="1200" dirty="0" smtClean="0">
                <a:solidFill>
                  <a:srgbClr val="00813B"/>
                </a:solidFill>
              </a:rPr>
              <a:t>Internet</a:t>
            </a:r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10 мин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65" name="Пятно 2 64"/>
          <p:cNvSpPr/>
          <p:nvPr/>
        </p:nvSpPr>
        <p:spPr>
          <a:xfrm rot="1836903">
            <a:off x="7473003" y="1697477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6" name="TextBox 65"/>
          <p:cNvSpPr txBox="1"/>
          <p:nvPr/>
        </p:nvSpPr>
        <p:spPr>
          <a:xfrm>
            <a:off x="7740352" y="2217039"/>
            <a:ext cx="9917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rgbClr val="00813B"/>
                </a:solidFill>
              </a:rPr>
              <a:t>Сбой связи, или телефон сотрудника не доступен</a:t>
            </a:r>
            <a:endParaRPr lang="ru-RU" sz="900" dirty="0">
              <a:solidFill>
                <a:srgbClr val="00813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19939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Стрелка вправо 35"/>
          <p:cNvSpPr/>
          <p:nvPr/>
        </p:nvSpPr>
        <p:spPr>
          <a:xfrm>
            <a:off x="1746431" y="4070232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6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процесс текущего </a:t>
            </a:r>
            <a:r>
              <a:rPr lang="ru-RU" sz="1600" dirty="0">
                <a:solidFill>
                  <a:schemeClr val="bg1"/>
                </a:solidFill>
              </a:rPr>
              <a:t>контроля деятельности </a:t>
            </a:r>
            <a:r>
              <a:rPr lang="ru-RU" sz="1600" dirty="0" smtClean="0">
                <a:solidFill>
                  <a:schemeClr val="bg1"/>
                </a:solidFill>
              </a:rPr>
              <a:t>сельских библиотек </a:t>
            </a:r>
            <a:r>
              <a:rPr lang="ru-RU" sz="1600" dirty="0">
                <a:solidFill>
                  <a:schemeClr val="bg1"/>
                </a:solidFill>
              </a:rPr>
              <a:t>администрацией централизованной библиотечной системы</a:t>
            </a:r>
            <a:endParaRPr lang="ru-RU" sz="16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60593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700" dirty="0" smtClean="0">
                <a:latin typeface="Franklin Gothic Book"/>
              </a:rPr>
              <a:t>КАРТА ТЕКУЩЕГО СОСТОЯНИЯ</a:t>
            </a:r>
            <a:endParaRPr lang="ru-RU" b="1" dirty="0"/>
          </a:p>
        </p:txBody>
      </p:sp>
      <p:sp>
        <p:nvSpPr>
          <p:cNvPr id="22" name="Прямоугольник с двумя скругленными противолежащими углами 21"/>
          <p:cNvSpPr/>
          <p:nvPr/>
        </p:nvSpPr>
        <p:spPr>
          <a:xfrm>
            <a:off x="5508104" y="2780928"/>
            <a:ext cx="1489929" cy="2808311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Составление дополнительного разъяснения  по теме и рассылка по </a:t>
            </a:r>
            <a:r>
              <a:rPr lang="en-US" sz="1100" dirty="0" smtClean="0">
                <a:solidFill>
                  <a:srgbClr val="00813B"/>
                </a:solidFill>
              </a:rPr>
              <a:t>e-mail</a:t>
            </a:r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endParaRPr lang="ru-RU" sz="700" dirty="0">
              <a:solidFill>
                <a:srgbClr val="00813B"/>
              </a:solidFill>
            </a:endParaRPr>
          </a:p>
          <a:p>
            <a:pPr algn="ctr"/>
            <a:r>
              <a:rPr lang="ru-RU" sz="1100" dirty="0">
                <a:solidFill>
                  <a:srgbClr val="00813B"/>
                </a:solidFill>
              </a:rPr>
              <a:t>15 </a:t>
            </a:r>
            <a:r>
              <a:rPr lang="ru-RU" sz="1100" dirty="0" smtClean="0">
                <a:solidFill>
                  <a:srgbClr val="00813B"/>
                </a:solidFill>
              </a:rPr>
              <a:t>мин на библиотеку 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(из 29 библиотек 25 %  требуют уточнения по почте)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105 </a:t>
            </a:r>
            <a:r>
              <a:rPr lang="ru-RU" sz="1100" dirty="0">
                <a:solidFill>
                  <a:srgbClr val="00813B"/>
                </a:solidFill>
              </a:rPr>
              <a:t>мин. </a:t>
            </a:r>
          </a:p>
        </p:txBody>
      </p:sp>
      <p:sp>
        <p:nvSpPr>
          <p:cNvPr id="40" name="Прямоугольник с двумя скругленными противолежащими углами 39"/>
          <p:cNvSpPr/>
          <p:nvPr/>
        </p:nvSpPr>
        <p:spPr>
          <a:xfrm>
            <a:off x="246002" y="2852936"/>
            <a:ext cx="1494221" cy="2773445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Доставка подготовленной по запросу информации из сельской библиотеки в ЦБ без электронных средств связи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 180 мин.</a:t>
            </a:r>
          </a:p>
        </p:txBody>
      </p:sp>
      <p:sp>
        <p:nvSpPr>
          <p:cNvPr id="41" name="Прямоугольник с двумя скругленными противолежащими углами 40"/>
          <p:cNvSpPr/>
          <p:nvPr/>
        </p:nvSpPr>
        <p:spPr>
          <a:xfrm>
            <a:off x="3736182" y="2806327"/>
            <a:ext cx="1489938" cy="2773444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Анализ корректировка полученной информации сотрудниками ЦБ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10 мин</a:t>
            </a:r>
            <a:r>
              <a:rPr lang="en-US" sz="1100" dirty="0" smtClean="0">
                <a:solidFill>
                  <a:srgbClr val="00813B"/>
                </a:solidFill>
              </a:rPr>
              <a:t> </a:t>
            </a:r>
            <a:r>
              <a:rPr lang="ru-RU" sz="1100" dirty="0" smtClean="0">
                <a:solidFill>
                  <a:srgbClr val="00813B"/>
                </a:solidFill>
              </a:rPr>
              <a:t>на одну библиотеку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(290 мин)</a:t>
            </a:r>
            <a:endParaRPr lang="ru-RU" sz="1100" dirty="0">
              <a:solidFill>
                <a:srgbClr val="00813B"/>
              </a:solidFill>
            </a:endParaRP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42" name="Прямоугольник с двумя скругленными противолежащими углами 41"/>
          <p:cNvSpPr/>
          <p:nvPr/>
        </p:nvSpPr>
        <p:spPr>
          <a:xfrm>
            <a:off x="7308304" y="2780928"/>
            <a:ext cx="1444160" cy="2755872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Проведение  телефонной консультации с целью исправления ошибок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15 мин.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25% библиотек  допускает ошибки</a:t>
            </a: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(105 мин)</a:t>
            </a:r>
          </a:p>
        </p:txBody>
      </p:sp>
      <p:sp>
        <p:nvSpPr>
          <p:cNvPr id="43" name="Стрелка вправо 42"/>
          <p:cNvSpPr/>
          <p:nvPr/>
        </p:nvSpPr>
        <p:spPr>
          <a:xfrm>
            <a:off x="0" y="4077072"/>
            <a:ext cx="218978" cy="231954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но 2 27"/>
          <p:cNvSpPr/>
          <p:nvPr/>
        </p:nvSpPr>
        <p:spPr>
          <a:xfrm rot="1836903">
            <a:off x="5602876" y="1656916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5724128" y="2201294"/>
            <a:ext cx="132212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dirty="0" smtClean="0">
                <a:solidFill>
                  <a:srgbClr val="00813B"/>
                </a:solidFill>
              </a:rPr>
              <a:t>Сбой связи, или телефон сотрудника не доступен</a:t>
            </a:r>
            <a:endParaRPr lang="ru-RU" sz="900" dirty="0">
              <a:solidFill>
                <a:srgbClr val="00813B"/>
              </a:solidFill>
            </a:endParaRPr>
          </a:p>
        </p:txBody>
      </p:sp>
      <p:sp>
        <p:nvSpPr>
          <p:cNvPr id="46" name="Стрелка вправо 45"/>
          <p:cNvSpPr/>
          <p:nvPr/>
        </p:nvSpPr>
        <p:spPr>
          <a:xfrm>
            <a:off x="3491880" y="4053253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Стрелка вправо 46"/>
          <p:cNvSpPr/>
          <p:nvPr/>
        </p:nvSpPr>
        <p:spPr>
          <a:xfrm>
            <a:off x="5220072" y="4077072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8" name="Стрелка вправо 47"/>
          <p:cNvSpPr/>
          <p:nvPr/>
        </p:nvSpPr>
        <p:spPr>
          <a:xfrm>
            <a:off x="7020272" y="4055581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Стрелка вправо 48"/>
          <p:cNvSpPr/>
          <p:nvPr/>
        </p:nvSpPr>
        <p:spPr>
          <a:xfrm>
            <a:off x="8748464" y="4055581"/>
            <a:ext cx="273099" cy="222423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2051720" y="2852936"/>
            <a:ext cx="1436694" cy="2736304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Проведение телефонных  консультаций по дополнительным вопросам при подготовке запрошенной  информации</a:t>
            </a:r>
          </a:p>
          <a:p>
            <a:pPr algn="ctr"/>
            <a:endParaRPr lang="ru-RU" sz="800" dirty="0">
              <a:solidFill>
                <a:srgbClr val="00813B"/>
              </a:solidFill>
            </a:endParaRPr>
          </a:p>
          <a:p>
            <a:pPr algn="ctr"/>
            <a:r>
              <a:rPr lang="ru-RU" sz="1000" dirty="0">
                <a:solidFill>
                  <a:srgbClr val="00813B"/>
                </a:solidFill>
              </a:rPr>
              <a:t>(из </a:t>
            </a:r>
            <a:r>
              <a:rPr lang="ru-RU" sz="1000" dirty="0" smtClean="0">
                <a:solidFill>
                  <a:srgbClr val="00813B"/>
                </a:solidFill>
              </a:rPr>
              <a:t>29 библиотек 100 </a:t>
            </a:r>
            <a:r>
              <a:rPr lang="ru-RU" sz="1000" dirty="0">
                <a:solidFill>
                  <a:srgbClr val="00813B"/>
                </a:solidFill>
              </a:rPr>
              <a:t>% требуют уточнения)</a:t>
            </a:r>
          </a:p>
          <a:p>
            <a:pPr marL="228600" indent="-228600" algn="ctr">
              <a:buAutoNum type="arabicPlain" startAt="10"/>
            </a:pPr>
            <a:r>
              <a:rPr lang="ru-RU" sz="1000" dirty="0">
                <a:solidFill>
                  <a:srgbClr val="00813B"/>
                </a:solidFill>
              </a:rPr>
              <a:t>мин</a:t>
            </a:r>
          </a:p>
          <a:p>
            <a:pPr algn="ctr"/>
            <a:r>
              <a:rPr lang="ru-RU" sz="1000" dirty="0">
                <a:solidFill>
                  <a:srgbClr val="00813B"/>
                </a:solidFill>
              </a:rPr>
              <a:t>с уточнениями </a:t>
            </a:r>
            <a:endParaRPr lang="ru-RU" sz="1000" dirty="0" smtClean="0">
              <a:solidFill>
                <a:srgbClr val="00813B"/>
              </a:solidFill>
            </a:endParaRP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(290 мин) </a:t>
            </a:r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22" y="406405"/>
            <a:ext cx="79342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Картирование процесса текущего контроля деятельности </a:t>
            </a:r>
            <a:r>
              <a:rPr lang="ru-RU" sz="1600" dirty="0" smtClean="0"/>
              <a:t>сельских библиотек </a:t>
            </a:r>
            <a:r>
              <a:rPr lang="ru-RU" sz="1600" dirty="0"/>
              <a:t>при подготовке информации внепланового запроса</a:t>
            </a:r>
          </a:p>
        </p:txBody>
      </p:sp>
    </p:spTree>
    <p:extLst>
      <p:ext uri="{BB962C8B-B14F-4D97-AF65-F5344CB8AC3E}">
        <p14:creationId xmlns:p14="http://schemas.microsoft.com/office/powerpoint/2010/main" xmlns="" val="315745109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4560752" y="6531594"/>
            <a:ext cx="4583248" cy="268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lnSpc>
                <a:spcPct val="80000"/>
              </a:lnSpc>
              <a:spcBef>
                <a:spcPts val="0"/>
              </a:spcBef>
              <a:spcAft>
                <a:spcPts val="0"/>
              </a:spcAft>
            </a:pPr>
            <a:endParaRPr lang="en-US" sz="1400" cap="all" dirty="0">
              <a:solidFill>
                <a:srgbClr val="304438"/>
              </a:solidFill>
              <a:latin typeface="Calibri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2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7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530" y="1055274"/>
            <a:ext cx="9151005" cy="573526"/>
          </a:xfrm>
          <a:prstGeom prst="rect">
            <a:avLst/>
          </a:prstGeom>
          <a:solidFill>
            <a:srgbClr val="00813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22122" y="1091278"/>
            <a:ext cx="9143997" cy="537522"/>
          </a:xfrm>
          <a:prstGeom prst="rect">
            <a:avLst/>
          </a:prstGeom>
        </p:spPr>
        <p:txBody>
          <a:bodyPr vert="horz" anchor="ctr">
            <a:noAutofit/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 algn="ctr">
              <a:defRPr/>
            </a:pPr>
            <a:r>
              <a:rPr lang="ru-RU" sz="1600" dirty="0" smtClean="0">
                <a:solidFill>
                  <a:schemeClr val="bg1"/>
                </a:solidFill>
              </a:rPr>
              <a:t>процесс текущего </a:t>
            </a:r>
            <a:r>
              <a:rPr lang="ru-RU" sz="1600" dirty="0">
                <a:solidFill>
                  <a:schemeClr val="bg1"/>
                </a:solidFill>
              </a:rPr>
              <a:t>контроля деятельности </a:t>
            </a:r>
            <a:r>
              <a:rPr lang="ru-RU" sz="1600" dirty="0" smtClean="0">
                <a:solidFill>
                  <a:schemeClr val="bg1"/>
                </a:solidFill>
              </a:rPr>
              <a:t>сельских библиотек </a:t>
            </a:r>
            <a:r>
              <a:rPr lang="ru-RU" sz="1600" dirty="0">
                <a:solidFill>
                  <a:schemeClr val="bg1"/>
                </a:solidFill>
              </a:rPr>
              <a:t>администрацией централизованной библиотечной системы</a:t>
            </a:r>
            <a:endParaRPr lang="ru-RU" sz="1600" b="1" spc="2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99592" y="60593"/>
            <a:ext cx="64087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spc="700" dirty="0" smtClean="0">
                <a:latin typeface="Franklin Gothic Book"/>
              </a:rPr>
              <a:t>КАРТА ТЕКУЩЕГО СОСТОЯНИЯ</a:t>
            </a:r>
            <a:endParaRPr lang="ru-RU" b="1" dirty="0"/>
          </a:p>
        </p:txBody>
      </p:sp>
      <p:sp>
        <p:nvSpPr>
          <p:cNvPr id="13" name="Прямоугольник с двумя скругленными противолежащими углами 12"/>
          <p:cNvSpPr/>
          <p:nvPr/>
        </p:nvSpPr>
        <p:spPr>
          <a:xfrm>
            <a:off x="4644008" y="3068960"/>
            <a:ext cx="1302559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>
                <a:solidFill>
                  <a:srgbClr val="00813B"/>
                </a:solidFill>
              </a:rPr>
              <a:t>Составление </a:t>
            </a:r>
            <a:r>
              <a:rPr lang="ru-RU" sz="1200" dirty="0" smtClean="0">
                <a:solidFill>
                  <a:srgbClr val="00813B"/>
                </a:solidFill>
              </a:rPr>
              <a:t>сводной информации по определенной теме ЦБ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480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1619672" y="3068960"/>
            <a:ext cx="1270962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Дополнительное телефонное уведомление сельских библиотек , которые не уложились в отведенные временные рамки отчетного мероприятия 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12 % библиотек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20 мин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(70 мин)</a:t>
            </a:r>
            <a:endParaRPr lang="ru-RU" sz="1000" dirty="0">
              <a:solidFill>
                <a:srgbClr val="00813B"/>
              </a:solidFill>
            </a:endParaRPr>
          </a:p>
          <a:p>
            <a:pPr algn="ctr"/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30" name="Прямоугольник с двумя скругленными противолежащими углами 29"/>
          <p:cNvSpPr/>
          <p:nvPr/>
        </p:nvSpPr>
        <p:spPr>
          <a:xfrm>
            <a:off x="3131840" y="3068960"/>
            <a:ext cx="1296144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Дополнительное </a:t>
            </a:r>
            <a:r>
              <a:rPr lang="ru-RU" sz="1000" spc="-80" dirty="0" smtClean="0">
                <a:solidFill>
                  <a:srgbClr val="00813B"/>
                </a:solidFill>
              </a:rPr>
              <a:t>консультирование</a:t>
            </a:r>
            <a:r>
              <a:rPr lang="ru-RU" sz="1000" spc="-110" dirty="0" smtClean="0">
                <a:solidFill>
                  <a:srgbClr val="00813B"/>
                </a:solidFill>
              </a:rPr>
              <a:t> </a:t>
            </a:r>
            <a:r>
              <a:rPr lang="ru-RU" sz="1000" dirty="0">
                <a:solidFill>
                  <a:srgbClr val="00813B"/>
                </a:solidFill>
              </a:rPr>
              <a:t> </a:t>
            </a:r>
            <a:r>
              <a:rPr lang="ru-RU" sz="1000" dirty="0" smtClean="0">
                <a:solidFill>
                  <a:srgbClr val="00813B"/>
                </a:solidFill>
              </a:rPr>
              <a:t>сельских библиотек, </a:t>
            </a:r>
            <a:r>
              <a:rPr lang="ru-RU" sz="1000" dirty="0">
                <a:solidFill>
                  <a:srgbClr val="00813B"/>
                </a:solidFill>
              </a:rPr>
              <a:t>которые </a:t>
            </a:r>
            <a:r>
              <a:rPr lang="ru-RU" sz="1000" dirty="0" smtClean="0">
                <a:solidFill>
                  <a:srgbClr val="00813B"/>
                </a:solidFill>
              </a:rPr>
              <a:t>не уложились в отведенные временные рамки отчетного мероприятия</a:t>
            </a:r>
          </a:p>
          <a:p>
            <a:pPr algn="ctr"/>
            <a:endParaRPr lang="ru-RU" sz="1000" dirty="0">
              <a:solidFill>
                <a:srgbClr val="00813B"/>
              </a:solidFill>
            </a:endParaRP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12 % библиотек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15 мин</a:t>
            </a:r>
          </a:p>
          <a:p>
            <a:pPr algn="ctr"/>
            <a:r>
              <a:rPr lang="ru-RU" sz="1000" dirty="0" smtClean="0">
                <a:solidFill>
                  <a:srgbClr val="00813B"/>
                </a:solidFill>
              </a:rPr>
              <a:t>(53  мин)</a:t>
            </a:r>
            <a:endParaRPr lang="ru-RU" sz="1000" dirty="0">
              <a:solidFill>
                <a:srgbClr val="00813B"/>
              </a:solidFill>
            </a:endParaRPr>
          </a:p>
          <a:p>
            <a:pPr algn="ctr"/>
            <a:endParaRPr lang="ru-RU" sz="1000" dirty="0">
              <a:solidFill>
                <a:srgbClr val="00813B"/>
              </a:solidFill>
            </a:endParaRPr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>
          <a:xfrm>
            <a:off x="7668344" y="3068960"/>
            <a:ext cx="1314572" cy="259228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Отправка тематической информации источнику запроса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 10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2" name="Пятно 2 61"/>
          <p:cNvSpPr/>
          <p:nvPr/>
        </p:nvSpPr>
        <p:spPr>
          <a:xfrm rot="1836903">
            <a:off x="2052908" y="1947086"/>
            <a:ext cx="1683396" cy="1596588"/>
          </a:xfrm>
          <a:prstGeom prst="irregularSeal2">
            <a:avLst/>
          </a:prstGeom>
          <a:solidFill>
            <a:srgbClr val="FFFF00"/>
          </a:solidFill>
          <a:ln>
            <a:solidFill>
              <a:srgbClr val="FFC000"/>
            </a:solidFill>
          </a:ln>
          <a:scene3d>
            <a:camera prst="orthographicFront"/>
            <a:lightRig rig="flat" dir="t"/>
          </a:scene3d>
          <a:sp3d prstMaterial="dkEdge">
            <a:bevelB prst="relaxedInse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2248857" y="2468381"/>
            <a:ext cx="152475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dirty="0">
                <a:solidFill>
                  <a:srgbClr val="00813B"/>
                </a:solidFill>
              </a:rPr>
              <a:t>Сбой связи, или </a:t>
            </a:r>
            <a:r>
              <a:rPr lang="ru-RU" sz="1000" dirty="0" smtClean="0">
                <a:solidFill>
                  <a:srgbClr val="00813B"/>
                </a:solidFill>
              </a:rPr>
              <a:t>телефон сотрудника не доступен</a:t>
            </a:r>
            <a:endParaRPr lang="ru-RU" dirty="0"/>
          </a:p>
        </p:txBody>
      </p:sp>
      <p:sp>
        <p:nvSpPr>
          <p:cNvPr id="23" name="Прямоугольник с двумя скругленными противолежащими углами 22"/>
          <p:cNvSpPr/>
          <p:nvPr/>
        </p:nvSpPr>
        <p:spPr>
          <a:xfrm>
            <a:off x="179512" y="3068960"/>
            <a:ext cx="1224136" cy="2590018"/>
          </a:xfrm>
          <a:prstGeom prst="round2DiagRect">
            <a:avLst>
              <a:gd name="adj1" fmla="val 16667"/>
              <a:gd name="adj2" fmla="val 3922"/>
            </a:avLst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Составление списка ответов по </a:t>
            </a:r>
            <a:r>
              <a:rPr lang="ru-RU" sz="1100" spc="-80" dirty="0" smtClean="0">
                <a:solidFill>
                  <a:srgbClr val="00813B"/>
                </a:solidFill>
              </a:rPr>
              <a:t>дополнительным</a:t>
            </a:r>
            <a:r>
              <a:rPr lang="ru-RU" sz="1100" dirty="0" smtClean="0">
                <a:solidFill>
                  <a:srgbClr val="00813B"/>
                </a:solidFill>
              </a:rPr>
              <a:t> вопросам, возникающим при подготовке информации </a:t>
            </a:r>
          </a:p>
          <a:p>
            <a:pPr algn="ctr"/>
            <a:endParaRPr lang="ru-RU" sz="1100" dirty="0">
              <a:solidFill>
                <a:srgbClr val="00813B"/>
              </a:solidFill>
            </a:endParaRPr>
          </a:p>
          <a:p>
            <a:pPr algn="ctr"/>
            <a:r>
              <a:rPr lang="ru-RU" sz="1100" dirty="0" smtClean="0">
                <a:solidFill>
                  <a:srgbClr val="00813B"/>
                </a:solidFill>
              </a:rPr>
              <a:t>40 мин</a:t>
            </a:r>
          </a:p>
          <a:p>
            <a:pPr algn="ctr"/>
            <a:endParaRPr lang="ru-RU" sz="1100" dirty="0" smtClean="0">
              <a:solidFill>
                <a:srgbClr val="00813B"/>
              </a:solidFill>
            </a:endParaRPr>
          </a:p>
        </p:txBody>
      </p:sp>
      <p:sp>
        <p:nvSpPr>
          <p:cNvPr id="24" name="Прямоугольник с двумя скругленными противолежащими углами 23"/>
          <p:cNvSpPr/>
          <p:nvPr/>
        </p:nvSpPr>
        <p:spPr>
          <a:xfrm>
            <a:off x="6156176" y="3068960"/>
            <a:ext cx="1296144" cy="2590018"/>
          </a:xfrm>
          <a:prstGeom prst="round2DiagRect">
            <a:avLst/>
          </a:prstGeom>
          <a:solidFill>
            <a:srgbClr val="A7FFCF"/>
          </a:solidFill>
          <a:ln>
            <a:solidFill>
              <a:srgbClr val="A7FFCF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spc="-80" dirty="0" smtClean="0">
                <a:solidFill>
                  <a:srgbClr val="00813B"/>
                </a:solidFill>
              </a:rPr>
              <a:t>Утверждение подготовленной информации директором ЦБС  </a:t>
            </a:r>
          </a:p>
          <a:p>
            <a:pPr algn="ctr"/>
            <a:endParaRPr lang="ru-RU" sz="1200" dirty="0" smtClean="0">
              <a:solidFill>
                <a:srgbClr val="00813B"/>
              </a:solidFill>
            </a:endParaRPr>
          </a:p>
          <a:p>
            <a:pPr algn="ctr"/>
            <a:r>
              <a:rPr lang="ru-RU" sz="1200" dirty="0" smtClean="0">
                <a:solidFill>
                  <a:srgbClr val="00813B"/>
                </a:solidFill>
              </a:rPr>
              <a:t>60 мин.</a:t>
            </a:r>
            <a:endParaRPr lang="ru-RU" sz="1200" dirty="0">
              <a:solidFill>
                <a:srgbClr val="00813B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312" y="404664"/>
            <a:ext cx="79180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Картирование процесса текущего контроля деятельности </a:t>
            </a:r>
            <a:r>
              <a:rPr lang="ru-RU" sz="1600" dirty="0" smtClean="0"/>
              <a:t>сельских библиотек </a:t>
            </a:r>
            <a:r>
              <a:rPr lang="ru-RU" sz="1600" dirty="0"/>
              <a:t>при подготовке информации внепланового запроса</a:t>
            </a:r>
          </a:p>
        </p:txBody>
      </p:sp>
      <p:sp>
        <p:nvSpPr>
          <p:cNvPr id="28" name="Стрелка вправо 27"/>
          <p:cNvSpPr/>
          <p:nvPr/>
        </p:nvSpPr>
        <p:spPr>
          <a:xfrm>
            <a:off x="1403648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Стрелка вправо 30"/>
          <p:cNvSpPr/>
          <p:nvPr/>
        </p:nvSpPr>
        <p:spPr>
          <a:xfrm>
            <a:off x="2890634" y="4221098"/>
            <a:ext cx="241206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Стрелка вправо 31"/>
          <p:cNvSpPr/>
          <p:nvPr/>
        </p:nvSpPr>
        <p:spPr>
          <a:xfrm>
            <a:off x="4427984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право 32"/>
          <p:cNvSpPr/>
          <p:nvPr/>
        </p:nvSpPr>
        <p:spPr>
          <a:xfrm>
            <a:off x="5940152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Стрелка вправо 35"/>
          <p:cNvSpPr/>
          <p:nvPr/>
        </p:nvSpPr>
        <p:spPr>
          <a:xfrm>
            <a:off x="7452320" y="4224225"/>
            <a:ext cx="21602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Стрелка вправо 36"/>
          <p:cNvSpPr/>
          <p:nvPr/>
        </p:nvSpPr>
        <p:spPr>
          <a:xfrm>
            <a:off x="8982917" y="4217971"/>
            <a:ext cx="161084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право 34"/>
          <p:cNvSpPr/>
          <p:nvPr/>
        </p:nvSpPr>
        <p:spPr>
          <a:xfrm>
            <a:off x="0" y="4224225"/>
            <a:ext cx="179512" cy="212887"/>
          </a:xfrm>
          <a:prstGeom prst="rightArrow">
            <a:avLst/>
          </a:prstGeom>
          <a:solidFill>
            <a:srgbClr val="00813B"/>
          </a:solidFill>
          <a:ln>
            <a:solidFill>
              <a:srgbClr val="00582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054786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04813"/>
            <a:ext cx="8686800" cy="8382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3000" dirty="0" smtClean="0">
                <a:solidFill>
                  <a:schemeClr val="tx1"/>
                </a:solidFill>
              </a:rPr>
              <a:t>Проблемы реализации проекта</a:t>
            </a:r>
            <a:r>
              <a:rPr lang="ru-RU" sz="3000" dirty="0" smtClean="0"/>
              <a:t/>
            </a:r>
            <a:br>
              <a:rPr lang="ru-RU" sz="3000" dirty="0" smtClean="0"/>
            </a:br>
            <a:endParaRPr lang="ru-RU" sz="3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441147" y="6429375"/>
            <a:ext cx="550453" cy="285750"/>
          </a:xfrm>
        </p:spPr>
        <p:txBody>
          <a:bodyPr/>
          <a:lstStyle/>
          <a:p>
            <a:pPr algn="ctr">
              <a:defRPr/>
            </a:pPr>
            <a:fld id="{143D7704-2780-48C4-937C-F70EA90A7AC4}" type="slidenum">
              <a:rPr lang="ru-RU" b="1" smtClean="0">
                <a:solidFill>
                  <a:schemeClr val="accent5">
                    <a:lumMod val="50000"/>
                  </a:schemeClr>
                </a:solidFill>
              </a:rPr>
              <a:pPr algn="ctr">
                <a:defRPr/>
              </a:pPr>
              <a:t>8</a:t>
            </a:fld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2483768" y="1187460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1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1619672" y="4576448"/>
            <a:ext cx="50405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12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1230691" y="5656530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4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999374" y="4189401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6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823912" y="4394791"/>
            <a:ext cx="43204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11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615857" y="4581166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391636" y="5080466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>
                <a:solidFill>
                  <a:schemeClr val="bg1"/>
                </a:solidFill>
                <a:latin typeface="+mj-lt"/>
              </a:rPr>
              <a:t>8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929236" y="1990340"/>
            <a:ext cx="3889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+mj-lt"/>
              </a:rPr>
              <a:t>2</a:t>
            </a:r>
            <a:endParaRPr lang="ru-RU" sz="1600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3417" y="1441328"/>
            <a:ext cx="8350583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2800" dirty="0" smtClean="0"/>
              <a:t>Отсутствие  подключения к сети Интернет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Отсутствие </a:t>
            </a:r>
            <a:r>
              <a:rPr lang="en-US" sz="2800" dirty="0" smtClean="0"/>
              <a:t>Wi-Fi</a:t>
            </a:r>
            <a:endParaRPr lang="ru-RU" sz="2800" dirty="0" smtClean="0"/>
          </a:p>
          <a:p>
            <a:pPr>
              <a:lnSpc>
                <a:spcPct val="150000"/>
              </a:lnSpc>
            </a:pPr>
            <a:r>
              <a:rPr lang="ru-RU" sz="2800" dirty="0" smtClean="0"/>
              <a:t>Отсутствие смартфонов у сотрудников библиотеки</a:t>
            </a:r>
          </a:p>
          <a:p>
            <a:pPr>
              <a:lnSpc>
                <a:spcPct val="150000"/>
              </a:lnSpc>
            </a:pPr>
            <a:r>
              <a:rPr lang="ru-RU" sz="2800" dirty="0" smtClean="0"/>
              <a:t>Медленный </a:t>
            </a:r>
            <a:r>
              <a:rPr lang="ru-RU" sz="2800" dirty="0"/>
              <a:t>Интернет при использовании мобильной </a:t>
            </a:r>
            <a:r>
              <a:rPr lang="ru-RU" sz="2800" dirty="0" smtClean="0"/>
              <a:t>сети</a:t>
            </a:r>
            <a:endParaRPr lang="ru-RU" sz="2800" dirty="0"/>
          </a:p>
          <a:p>
            <a:pPr>
              <a:lnSpc>
                <a:spcPct val="150000"/>
              </a:lnSpc>
            </a:pPr>
            <a:r>
              <a:rPr lang="ru-RU" sz="2800" dirty="0" smtClean="0"/>
              <a:t>Индивидуальное неприятие сотрудниками новых технологий</a:t>
            </a:r>
            <a:endParaRPr lang="ru-RU" dirty="0"/>
          </a:p>
        </p:txBody>
      </p:sp>
      <p:sp>
        <p:nvSpPr>
          <p:cNvPr id="48" name="Пятно 2 47"/>
          <p:cNvSpPr/>
          <p:nvPr/>
        </p:nvSpPr>
        <p:spPr>
          <a:xfrm>
            <a:off x="199988" y="2204864"/>
            <a:ext cx="646086" cy="585356"/>
          </a:xfrm>
          <a:prstGeom prst="irregularSeal2">
            <a:avLst/>
          </a:prstGeom>
          <a:solidFill>
            <a:srgbClr val="00813B"/>
          </a:solidFill>
          <a:ln>
            <a:solidFill>
              <a:srgbClr val="00813B"/>
            </a:solidFill>
          </a:ln>
          <a:scene3d>
            <a:camera prst="orthographicFront"/>
            <a:lightRig rig="freezing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Пятно 2 48"/>
          <p:cNvSpPr/>
          <p:nvPr/>
        </p:nvSpPr>
        <p:spPr>
          <a:xfrm>
            <a:off x="204859" y="1552146"/>
            <a:ext cx="646086" cy="585356"/>
          </a:xfrm>
          <a:prstGeom prst="irregularSeal2">
            <a:avLst/>
          </a:prstGeom>
          <a:solidFill>
            <a:srgbClr val="00813B"/>
          </a:solidFill>
          <a:ln>
            <a:solidFill>
              <a:srgbClr val="00813B"/>
            </a:solidFill>
          </a:ln>
          <a:scene3d>
            <a:camera prst="orthographicFront"/>
            <a:lightRig rig="freezing" dir="t"/>
          </a:scene3d>
          <a:sp3d prstMaterial="dkEdg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Пятно 2 49"/>
          <p:cNvSpPr/>
          <p:nvPr/>
        </p:nvSpPr>
        <p:spPr>
          <a:xfrm>
            <a:off x="204859" y="2852936"/>
            <a:ext cx="646086" cy="585356"/>
          </a:xfrm>
          <a:prstGeom prst="irregularSeal2">
            <a:avLst/>
          </a:prstGeom>
          <a:solidFill>
            <a:srgbClr val="00813B"/>
          </a:solidFill>
          <a:ln>
            <a:solidFill>
              <a:srgbClr val="00813B"/>
            </a:solidFill>
          </a:ln>
          <a:scene3d>
            <a:camera prst="orthographicFront"/>
            <a:lightRig rig="freezing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383886" y="167618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1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68492" y="227687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2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23528" y="365450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83886" y="2960948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3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2" name="Пятно 2 21"/>
          <p:cNvSpPr/>
          <p:nvPr/>
        </p:nvSpPr>
        <p:spPr>
          <a:xfrm>
            <a:off x="210462" y="4149080"/>
            <a:ext cx="646086" cy="585356"/>
          </a:xfrm>
          <a:prstGeom prst="irregularSeal2">
            <a:avLst/>
          </a:prstGeom>
          <a:solidFill>
            <a:srgbClr val="00813B"/>
          </a:solidFill>
          <a:ln>
            <a:solidFill>
              <a:srgbClr val="00813B"/>
            </a:solidFill>
          </a:ln>
          <a:scene3d>
            <a:camera prst="orthographicFront"/>
            <a:lightRig rig="freezing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368492" y="4276810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4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4" name="Пятно 2 23"/>
          <p:cNvSpPr/>
          <p:nvPr/>
        </p:nvSpPr>
        <p:spPr>
          <a:xfrm>
            <a:off x="189465" y="5435932"/>
            <a:ext cx="646086" cy="585356"/>
          </a:xfrm>
          <a:prstGeom prst="irregularSeal2">
            <a:avLst/>
          </a:prstGeom>
          <a:solidFill>
            <a:srgbClr val="00813B"/>
          </a:solidFill>
          <a:ln>
            <a:solidFill>
              <a:srgbClr val="00813B"/>
            </a:solidFill>
          </a:ln>
          <a:scene3d>
            <a:camera prst="orthographicFront"/>
            <a:lightRig rig="freezing" dir="t"/>
          </a:scene3d>
          <a:sp3d prstMaterial="metal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TextBox 25"/>
          <p:cNvSpPr txBox="1"/>
          <p:nvPr/>
        </p:nvSpPr>
        <p:spPr>
          <a:xfrm>
            <a:off x="368492" y="554394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/>
                </a:solidFill>
              </a:rPr>
              <a:t>5</a:t>
            </a:r>
            <a:endParaRPr lang="ru-R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9949027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xmlns="" val="19175951"/>
              </p:ext>
            </p:extLst>
          </p:nvPr>
        </p:nvGraphicFramePr>
        <p:xfrm>
          <a:off x="971600" y="1081336"/>
          <a:ext cx="7848872" cy="4891640"/>
        </p:xfrm>
        <a:graphic>
          <a:graphicData uri="http://schemas.openxmlformats.org/drawingml/2006/table">
            <a:tbl>
              <a:tblPr/>
              <a:tblGrid>
                <a:gridCol w="1384759"/>
                <a:gridCol w="6464113"/>
              </a:tblGrid>
              <a:tr h="805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Цель проекта: 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 концу 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II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квартала 2021 года сократить непродуктивное</a:t>
                      </a:r>
                      <a:r>
                        <a:rPr kumimoji="0" lang="ru-RU" sz="130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время на администрирование централизованной библиотечной системы</a:t>
                      </a:r>
                      <a:endParaRPr kumimoji="0" lang="ru-RU" sz="13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Способ достижения цели: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Использование мобильных мессенджеров 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WhatsApp, Viber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для эффективного контроля деятельности сельских  библиотек МБУК «ТЦБС»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831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Результат проекта: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1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3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Повышение эффективности  контроля, регулирования и корректирования работы библиотек при помощи </a:t>
                      </a:r>
                      <a:r>
                        <a:rPr kumimoji="0" lang="ru-RU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мобильных мессенджеров </a:t>
                      </a:r>
                      <a:r>
                        <a:rPr kumimoji="0" lang="en-US" sz="130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WhatsApp, Viber</a:t>
                      </a:r>
                      <a:endParaRPr kumimoji="0" lang="ru-RU" sz="1300" b="0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Экономия транспортных расходов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Сокращение времени на доведение административной</a:t>
                      </a: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информации до библиотечных сотрудников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Сокращение времени на процесс подготовки внеплановой информации</a:t>
                      </a:r>
                    </a:p>
                    <a:p>
                      <a:pPr marL="285750" marR="0" lvl="1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Прозрачность деятельности сельских библиотек</a:t>
                      </a:r>
                    </a:p>
                    <a:p>
                      <a:pPr marL="180975" indent="-165100">
                        <a:buFont typeface="+mj-lt"/>
                        <a:buAutoNum type="arabicPeriod"/>
                      </a:pPr>
                      <a:r>
                        <a:rPr kumimoji="0" lang="ru-RU" sz="1050" kern="1200" baseline="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Сокращение времени на производственные совещания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67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Требования к результату: 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65113" indent="-265113">
                        <a:buFont typeface="Wingdings" pitchFamily="2" charset="2"/>
                        <a:buChar char="ü"/>
                      </a:pP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Наличие программного обеспечения на ПК и в телефонах сотрудников</a:t>
                      </a:r>
                    </a:p>
                    <a:p>
                      <a:pPr marL="265113" indent="-265113">
                        <a:buFont typeface="Wingdings" pitchFamily="2" charset="2"/>
                        <a:buChar char="ü"/>
                      </a:pP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рабочих групп в выбранном мессенджере</a:t>
                      </a:r>
                    </a:p>
                    <a:p>
                      <a:pPr marL="265113" indent="-265113">
                        <a:buFont typeface="Wingdings" pitchFamily="2" charset="2"/>
                        <a:buChar char="ü"/>
                      </a:pP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методических рекомендаций по работе в группе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518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Arial" pitchFamily="34" charset="0"/>
                        </a:rPr>
                        <a:t>Пользователи результата проекта: </a:t>
                      </a: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300" b="0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Муниципальное</a:t>
                      </a: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бюджетное учреждение культуры</a:t>
                      </a:r>
                    </a:p>
                    <a:p>
                      <a:pPr marL="0" lvl="1" algn="just" rtl="0" eaLnBrk="1" latinLnBrk="0" hangingPunct="1">
                        <a:spcAft>
                          <a:spcPts val="0"/>
                        </a:spcAft>
                      </a:pPr>
                      <a:r>
                        <a:rPr kumimoji="0" lang="ru-RU" sz="1300" b="0" i="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«Тяжинская централизованная библиотечная система»</a:t>
                      </a:r>
                      <a:endParaRPr kumimoji="0" lang="ru-RU" sz="1300" b="0" i="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35" marR="91435" marT="43784" marB="43784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850" y="116632"/>
            <a:ext cx="8686800" cy="841375"/>
          </a:xfrm>
        </p:spPr>
        <p:txBody>
          <a:bodyPr/>
          <a:lstStyle/>
          <a:p>
            <a:pPr>
              <a:defRPr/>
            </a:pPr>
            <a:r>
              <a:rPr lang="ru-RU" sz="3000" dirty="0" smtClean="0"/>
              <a:t>Цель и результат проекта</a:t>
            </a:r>
            <a:endParaRPr lang="ru-RU" sz="3000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04250" y="6594501"/>
            <a:ext cx="539750" cy="290513"/>
          </a:xfrm>
          <a:solidFill>
            <a:schemeClr val="tx2"/>
          </a:solidFill>
        </p:spPr>
        <p:txBody>
          <a:bodyPr/>
          <a:lstStyle/>
          <a:p>
            <a:pPr algn="ctr">
              <a:defRPr/>
            </a:pPr>
            <a:fld id="{A72DFC18-8F5B-4A88-A419-ECC29F2FDB1B}" type="slidenum">
              <a:rPr lang="ru-RU" b="1">
                <a:solidFill>
                  <a:schemeClr val="bg1"/>
                </a:solidFill>
              </a:rPr>
              <a:pPr algn="ctr">
                <a:defRPr/>
              </a:pPr>
              <a:t>9</a:t>
            </a:fld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1034736"/>
            <a:ext cx="8892480" cy="18000"/>
          </a:xfrm>
          <a:prstGeom prst="rect">
            <a:avLst/>
          </a:prstGeom>
          <a:gradFill flip="none" rotWithShape="1">
            <a:gsLst>
              <a:gs pos="2000">
                <a:srgbClr val="00813B"/>
              </a:gs>
              <a:gs pos="50000">
                <a:srgbClr val="00813B">
                  <a:alpha val="95000"/>
                </a:srgbClr>
              </a:gs>
              <a:gs pos="86000">
                <a:srgbClr val="00813B">
                  <a:alpha val="10000"/>
                </a:srgbClr>
              </a:gs>
            </a:gsLst>
            <a:lin ang="10800000" scaled="1"/>
            <a:tileRect/>
          </a:gra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Другая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000000"/>
      </a:hlink>
      <a:folHlink>
        <a:srgbClr val="002060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34666</TotalTime>
  <Words>1329</Words>
  <Application>Microsoft Office PowerPoint</Application>
  <PresentationFormat>Экран (4:3)</PresentationFormat>
  <Paragraphs>339</Paragraphs>
  <Slides>16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Трек</vt:lpstr>
      <vt:lpstr>Презентация проекта Бережливое управление «Оптимизация процесса текущего контроля деятельности сельских  библиотек администрацией МБУК «Тяжинская централизованная библиотечная система»</vt:lpstr>
      <vt:lpstr>Слайд 2</vt:lpstr>
      <vt:lpstr>Обоснование выбора процесса </vt:lpstr>
      <vt:lpstr>Обоснование выбора процесса </vt:lpstr>
      <vt:lpstr>Слайд 5</vt:lpstr>
      <vt:lpstr>Слайд 6</vt:lpstr>
      <vt:lpstr>Слайд 7</vt:lpstr>
      <vt:lpstr>Проблемы реализации проекта </vt:lpstr>
      <vt:lpstr>Цель и результат проекта</vt:lpstr>
      <vt:lpstr>Введение в предметную область (описание ситуации «как будет»)</vt:lpstr>
      <vt:lpstr>Слайд 11</vt:lpstr>
      <vt:lpstr>Слайд 12</vt:lpstr>
      <vt:lpstr>Слайд 13</vt:lpstr>
      <vt:lpstr>Основные блоки работ по реализации проекта</vt:lpstr>
      <vt:lpstr>Команда проекта</vt:lpstr>
      <vt:lpstr>Контактные данные:   </vt:lpstr>
    </vt:vector>
  </TitlesOfParts>
  <Company>GUP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Павел Гончаренко</dc:creator>
  <cp:lastModifiedBy>МБУКТЦБС</cp:lastModifiedBy>
  <cp:revision>1744</cp:revision>
  <cp:lastPrinted>2016-08-15T07:54:40Z</cp:lastPrinted>
  <dcterms:created xsi:type="dcterms:W3CDTF">2010-02-20T13:06:54Z</dcterms:created>
  <dcterms:modified xsi:type="dcterms:W3CDTF">2021-02-17T03:10:36Z</dcterms:modified>
</cp:coreProperties>
</file>