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1" r:id="rId2"/>
    <p:sldId id="298" r:id="rId3"/>
    <p:sldId id="299" r:id="rId4"/>
    <p:sldId id="300" r:id="rId5"/>
    <p:sldId id="258" r:id="rId6"/>
    <p:sldId id="301" r:id="rId7"/>
    <p:sldId id="277" r:id="rId8"/>
    <p:sldId id="302" r:id="rId9"/>
    <p:sldId id="304" r:id="rId10"/>
    <p:sldId id="303" r:id="rId11"/>
    <p:sldId id="310" r:id="rId12"/>
    <p:sldId id="307" r:id="rId13"/>
    <p:sldId id="308" r:id="rId14"/>
    <p:sldId id="309" r:id="rId15"/>
    <p:sldId id="305" r:id="rId16"/>
    <p:sldId id="306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647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29D4-DD40-424E-9B18-C7AAF6C02235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145A0-D151-4D9A-860D-F9B3C7A59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135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AB1EEF-A032-46E8-8684-03271563B2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0999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45A0-D151-4D9A-860D-F9B3C7A595B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356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145A0-D151-4D9A-860D-F9B3C7A595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735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096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16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73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30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50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958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435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768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991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8475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989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AA144-0467-4238-AD45-E034C315F24D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CAAC6-B372-4A16-A53E-65E3EEEC6A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06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odellib42@mail.ru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ncult-kuzbass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incult-kuzbass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57268" y="3166244"/>
            <a:ext cx="8814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 </a:t>
            </a:r>
            <a:endParaRPr lang="ru-RU" sz="2400" b="1" cap="all" dirty="0" smtClean="0">
              <a:solidFill>
                <a:srgbClr val="174869"/>
              </a:solidFill>
            </a:endParaRPr>
          </a:p>
          <a:p>
            <a:pPr algn="r"/>
            <a:r>
              <a:rPr lang="ru-RU" sz="2400" b="1" cap="all" dirty="0" smtClean="0">
                <a:solidFill>
                  <a:srgbClr val="174869"/>
                </a:solidFill>
              </a:rPr>
              <a:t>Анализ участия в региональном конкурсе </a:t>
            </a:r>
          </a:p>
          <a:p>
            <a:pPr algn="r"/>
            <a:r>
              <a:rPr lang="ru-RU" sz="2400" b="1" cap="all" dirty="0" smtClean="0">
                <a:solidFill>
                  <a:srgbClr val="174869"/>
                </a:solidFill>
              </a:rPr>
              <a:t>«Лучшие сельские учреждения культуры, находящиеся на территории кемеровской области-Кузбасса </a:t>
            </a:r>
            <a:endParaRPr lang="ru-RU" sz="2400" b="1" cap="all" dirty="0">
              <a:solidFill>
                <a:srgbClr val="17486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251723"/>
            <a:ext cx="8156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Бехтенева</a:t>
            </a:r>
            <a:r>
              <a:rPr lang="ru-RU" b="1" i="1" dirty="0" smtClean="0">
                <a:solidFill>
                  <a:schemeClr val="bg1"/>
                </a:solidFill>
              </a:rPr>
              <a:t> Наталья Юрьевна, главный библиотекарь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отдела прогнозирования и развития библиотечного дела 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756" y="6350168"/>
            <a:ext cx="2907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64768"/>
                </a:solidFill>
              </a:rPr>
              <a:t>Кемерово, 2024 год</a:t>
            </a:r>
            <a:endParaRPr lang="ru-RU" sz="2000" b="1" dirty="0">
              <a:solidFill>
                <a:srgbClr val="1647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97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7"/>
            <a:ext cx="12192000" cy="6859334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62176" y="1645258"/>
          <a:ext cx="7548724" cy="4936511"/>
        </p:xfrm>
        <a:graphic>
          <a:graphicData uri="http://schemas.openxmlformats.org/drawingml/2006/table">
            <a:tbl>
              <a:tblPr/>
              <a:tblGrid>
                <a:gridCol w="1491447"/>
                <a:gridCol w="1803862"/>
                <a:gridCol w="814649"/>
                <a:gridCol w="1924447"/>
                <a:gridCol w="1514319"/>
              </a:tblGrid>
              <a:tr h="895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Территория</a:t>
                      </a:r>
                      <a:endParaRPr lang="ru-RU" sz="12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Количество библиотек, принявших участие в конкурсе</a:t>
                      </a:r>
                      <a:endParaRPr lang="ru-RU" sz="12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Территория</a:t>
                      </a:r>
                      <a:endParaRPr lang="ru-RU" sz="1200" b="1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Количество библиотек, победивших в конкурсе</a:t>
                      </a:r>
                      <a:endParaRPr lang="ru-RU" sz="12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Беловский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Кемеровский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Кемеровский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Юргинский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Л-Кузнецкий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Гурьевский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Яшкинский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Л-Кузнецкий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Гурьевский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Мариинский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Прокопьевский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Чебулинский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Промышленновский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Яшкинский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Тяжинский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Беловский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Чебулинский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Промышленновский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Юргинский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Ижморский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Ижморский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Крапивинский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Мариинский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Новокузнецкий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Новокузнецкий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Прокопьевский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Топкинский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Таштагольский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Крапивинский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Тисульский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Тисульский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Топкинский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Яйский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Тяжинский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</a:t>
                      </a:r>
                      <a:r>
                        <a:rPr lang="ru-RU" sz="1200" kern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аштагольский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kern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Яйский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7465" y="1037823"/>
            <a:ext cx="9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74869"/>
                </a:solidFill>
              </a:rPr>
              <a:t>Рейтинг</a:t>
            </a:r>
            <a:endParaRPr lang="ru-RU" sz="2800" b="1" dirty="0">
              <a:solidFill>
                <a:srgbClr val="1748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0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7"/>
            <a:ext cx="12192000" cy="68593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6698" t="13142" r="22252" b="3625"/>
          <a:stretch>
            <a:fillRect/>
          </a:stretch>
        </p:blipFill>
        <p:spPr bwMode="auto">
          <a:xfrm>
            <a:off x="2152650" y="79206"/>
            <a:ext cx="5943600" cy="677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7"/>
            <a:ext cx="12192000" cy="685933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2995" t="23385" r="24854" b="55692"/>
          <a:stretch>
            <a:fillRect/>
          </a:stretch>
        </p:blipFill>
        <p:spPr bwMode="auto">
          <a:xfrm>
            <a:off x="2581275" y="1266825"/>
            <a:ext cx="6400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3217" t="44041" r="24715" b="41601"/>
          <a:stretch>
            <a:fillRect/>
          </a:stretch>
        </p:blipFill>
        <p:spPr bwMode="auto">
          <a:xfrm>
            <a:off x="2219325" y="3819527"/>
            <a:ext cx="7458075" cy="18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7"/>
            <a:ext cx="12192000" cy="685933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43021" t="25463" r="25104" b="60741"/>
          <a:stretch>
            <a:fillRect/>
          </a:stretch>
        </p:blipFill>
        <p:spPr bwMode="auto">
          <a:xfrm>
            <a:off x="2290410" y="1847850"/>
            <a:ext cx="657263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42969" t="39074" r="25052" b="50278"/>
          <a:stretch>
            <a:fillRect/>
          </a:stretch>
        </p:blipFill>
        <p:spPr bwMode="auto">
          <a:xfrm>
            <a:off x="2266950" y="4019551"/>
            <a:ext cx="661117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7"/>
            <a:ext cx="12192000" cy="685933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3021" t="31574" r="24948" b="54352"/>
          <a:stretch>
            <a:fillRect/>
          </a:stretch>
        </p:blipFill>
        <p:spPr bwMode="auto">
          <a:xfrm>
            <a:off x="1761557" y="4229100"/>
            <a:ext cx="7746269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l="43021" t="66667" r="25052" b="12778"/>
          <a:stretch>
            <a:fillRect/>
          </a:stretch>
        </p:blipFill>
        <p:spPr bwMode="auto">
          <a:xfrm>
            <a:off x="2248888" y="1581150"/>
            <a:ext cx="6495062" cy="235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2027" y="1500001"/>
            <a:ext cx="9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74869"/>
                </a:solidFill>
              </a:rPr>
              <a:t>Денежное поощрение</a:t>
            </a:r>
            <a:endParaRPr lang="ru-RU" sz="2800" b="1" dirty="0">
              <a:solidFill>
                <a:srgbClr val="174869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16939" y="2549416"/>
            <a:ext cx="10175061" cy="5013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"/>
              <a:tabLst/>
              <a:defRPr/>
            </a:pPr>
            <a:r>
              <a:rPr lang="ru-RU" sz="2400" b="1" noProof="0" dirty="0" smtClean="0">
                <a:solidFill>
                  <a:srgbClr val="164768"/>
                </a:solidFill>
              </a:rPr>
              <a:t>Муниципальное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64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учреждение культуры – 100 тыс. рублей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1647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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1647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"/>
              <a:tabLst/>
              <a:defRPr/>
            </a:pPr>
            <a:endParaRPr lang="ru-RU" sz="2400" b="1" dirty="0" smtClean="0">
              <a:solidFill>
                <a:srgbClr val="164768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itchFamily="18" charset="2"/>
              <a:buChar char="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4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Работник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16476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муниципального учреждения – 50 тыс. рублей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16476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  <a:prstGeom prst="rect">
            <a:avLst/>
          </a:prstGeom>
        </p:spPr>
      </p:pic>
      <p:sp>
        <p:nvSpPr>
          <p:cNvPr id="5" name="Содержимое 4"/>
          <p:cNvSpPr txBox="1">
            <a:spLocks noGrp="1"/>
          </p:cNvSpPr>
          <p:nvPr>
            <p:ph idx="1"/>
          </p:nvPr>
        </p:nvSpPr>
        <p:spPr>
          <a:xfrm>
            <a:off x="1390650" y="1825625"/>
            <a:ext cx="9963150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174869"/>
                </a:solidFill>
              </a:rPr>
              <a:t>Получившие денежное поощрение муниципальное учреждение культуры, находящееся на территории сельского поселения, и работник такого муниципального учреждения имеют право повторно участвовать в соответствующем конкурсе не ранее чем через 5 лет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dirty="0" smtClean="0"/>
              <a:t>п. 2(в) Указа Президента РФ от 8 июля 2012 года №1062 «О мерах государственной поддержки муниципальных учреждений культуры, находящихся на территориях сельских поселений, и их работников»</a:t>
            </a:r>
            <a:endParaRPr lang="ru-RU" sz="2000" b="1" dirty="0">
              <a:solidFill>
                <a:srgbClr val="1748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</p:spPr>
      </p:pic>
      <p:sp>
        <p:nvSpPr>
          <p:cNvPr id="5" name="TextBox 4"/>
          <p:cNvSpPr txBox="1"/>
          <p:nvPr/>
        </p:nvSpPr>
        <p:spPr>
          <a:xfrm>
            <a:off x="1389888" y="5349240"/>
            <a:ext cx="7498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164867"/>
                </a:solidFill>
              </a:rPr>
              <a:t>Раб. тел. 8 (3842) 44-18-68</a:t>
            </a:r>
            <a:endParaRPr lang="ru-RU" sz="2400" b="1" dirty="0">
              <a:solidFill>
                <a:srgbClr val="16486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9888" y="5874311"/>
            <a:ext cx="843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94569"/>
                </a:solidFill>
              </a:rPr>
              <a:t>E-mail: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hlinkClick r:id="rId3"/>
              </a:rPr>
              <a:t>modellib42@mail.ru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1812" y="1789196"/>
            <a:ext cx="59869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816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104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917" y="1844566"/>
            <a:ext cx="10175061" cy="50134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Symbol" pitchFamily="18" charset="2"/>
              <a:buChar char=""/>
            </a:pPr>
            <a:r>
              <a:rPr lang="ru-RU" sz="2400" dirty="0" smtClean="0"/>
              <a:t>Указ Президента РФ от 8 июля 2012 года №1062 «О мерах государственной поддержки муниципальных учреждений культуры, находящихся на территориях сельских поселений, и их работников»</a:t>
            </a:r>
          </a:p>
          <a:p>
            <a:pPr>
              <a:spcBef>
                <a:spcPts val="0"/>
              </a:spcBef>
              <a:buFont typeface="Symbol" pitchFamily="18" charset="2"/>
              <a:buChar char=""/>
            </a:pPr>
            <a:endParaRPr lang="en-US" sz="2400" dirty="0">
              <a:solidFill>
                <a:srgbClr val="164768"/>
              </a:solidFill>
            </a:endParaRPr>
          </a:p>
          <a:p>
            <a:pPr>
              <a:spcBef>
                <a:spcPts val="0"/>
              </a:spcBef>
              <a:buFont typeface="Symbol" pitchFamily="18" charset="2"/>
              <a:buChar char=""/>
            </a:pPr>
            <a:r>
              <a:rPr lang="ru-RU" sz="2400" dirty="0" smtClean="0"/>
              <a:t>Государственная программа РФ «Развитие культуры», утвержденная постановлением Правительства РФ №317 от 15.04.2014г.</a:t>
            </a:r>
          </a:p>
          <a:p>
            <a:pPr>
              <a:spcBef>
                <a:spcPts val="0"/>
              </a:spcBef>
              <a:buNone/>
            </a:pPr>
            <a:endParaRPr lang="ru-RU" sz="2400" dirty="0" smtClean="0"/>
          </a:p>
          <a:p>
            <a:pPr>
              <a:spcBef>
                <a:spcPts val="0"/>
              </a:spcBef>
              <a:buFont typeface="Symbol" pitchFamily="18" charset="2"/>
              <a:buChar char=""/>
            </a:pPr>
            <a:r>
              <a:rPr lang="ru-RU" sz="2400" dirty="0" smtClean="0"/>
              <a:t>Соглашение между Министерством культуры РФ и Министерством культуры и национальной политики Кузбасса о предоставлении субсидии из федерального бюджета бюджету субъекта РФ на поддержку отрасли культуры</a:t>
            </a:r>
          </a:p>
          <a:p>
            <a:pPr>
              <a:spcBef>
                <a:spcPts val="0"/>
              </a:spcBef>
              <a:buFont typeface="Symbol" pitchFamily="18" charset="2"/>
              <a:buChar char=""/>
            </a:pPr>
            <a:endParaRPr lang="ru-RU" sz="2400" dirty="0">
              <a:solidFill>
                <a:srgbClr val="1647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6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048"/>
            <a:ext cx="12192000" cy="6861048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23243" y="2781300"/>
            <a:ext cx="4944132" cy="332422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Министерство культуры и национальной политики Кузбасса 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https://mincult-kuzbass.ru/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https://sun9-78.userapi.com/impg/__k_rrIzg63mEYJnzuYIBxJQgw3pI5qiCaTWHw/kExin0wliDI.jpg?size=1024x640&amp;quality=95&amp;sign=4740f9c9bedd24f1f5e9d7f0cd0cba5d&amp;c_uniq_tag=pCudss79vXKYAz-_faLsKJDWQKdkGv3DZKTpuE5q_e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3100" y="1905001"/>
            <a:ext cx="5553075" cy="3470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736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7"/>
            <a:ext cx="12192000" cy="6859334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06262" y="1273831"/>
            <a:ext cx="6968360" cy="4351338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hlinkClick r:id="rId3"/>
              </a:rPr>
              <a:t>https://mincult-kuzbass.ru/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7672" t="7816" r="19052" b="5823"/>
          <a:stretch>
            <a:fillRect/>
          </a:stretch>
        </p:blipFill>
        <p:spPr bwMode="auto">
          <a:xfrm>
            <a:off x="2081047" y="267355"/>
            <a:ext cx="7236373" cy="552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736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7"/>
            <a:ext cx="12192000" cy="685933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4397" t="13946" r="25431" b="3908"/>
          <a:stretch>
            <a:fillRect/>
          </a:stretch>
        </p:blipFill>
        <p:spPr bwMode="auto">
          <a:xfrm>
            <a:off x="2193594" y="298338"/>
            <a:ext cx="6931356" cy="638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98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7"/>
            <a:ext cx="12192000" cy="6859334"/>
          </a:xfrm>
          <a:prstGeom prst="rect">
            <a:avLst/>
          </a:prstGeom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0345" t="14965" r="29009" b="41653"/>
          <a:stretch>
            <a:fillRect/>
          </a:stretch>
        </p:blipFill>
        <p:spPr bwMode="auto">
          <a:xfrm>
            <a:off x="2153088" y="268342"/>
            <a:ext cx="7665818" cy="6103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498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</p:spPr>
      </p:pic>
      <p:sp>
        <p:nvSpPr>
          <p:cNvPr id="6" name="TextBox 5"/>
          <p:cNvSpPr txBox="1"/>
          <p:nvPr/>
        </p:nvSpPr>
        <p:spPr>
          <a:xfrm>
            <a:off x="1382027" y="1500001"/>
            <a:ext cx="9971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74869"/>
                </a:solidFill>
              </a:rPr>
              <a:t>Количество библиотек-участниц конкурса </a:t>
            </a:r>
          </a:p>
          <a:p>
            <a:pPr algn="ctr"/>
            <a:r>
              <a:rPr lang="ru-RU" sz="2800" b="1" dirty="0" smtClean="0">
                <a:solidFill>
                  <a:srgbClr val="174869"/>
                </a:solidFill>
              </a:rPr>
              <a:t>«Лучшие сельские муниципальные учреждения культуры, находящиеся на территории Кемеровской области-Кузбасса» </a:t>
            </a:r>
          </a:p>
          <a:p>
            <a:pPr algn="ctr"/>
            <a:r>
              <a:rPr lang="ru-RU" sz="2800" b="1" dirty="0" smtClean="0">
                <a:solidFill>
                  <a:srgbClr val="174869"/>
                </a:solidFill>
              </a:rPr>
              <a:t>(за последние 5 лет)</a:t>
            </a:r>
            <a:endParaRPr lang="ru-RU" sz="2800" b="1" dirty="0">
              <a:solidFill>
                <a:srgbClr val="174869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9258" y="3736427"/>
          <a:ext cx="9711557" cy="176573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093553"/>
                <a:gridCol w="1943788"/>
                <a:gridCol w="1942733"/>
                <a:gridCol w="1943788"/>
                <a:gridCol w="1787695"/>
              </a:tblGrid>
              <a:tr h="882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2020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2021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2022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2023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2024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82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/>
                        <a:t>14</a:t>
                      </a:r>
                      <a:endParaRPr lang="ru-RU" sz="16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13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12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9</a:t>
                      </a:r>
                      <a:endParaRPr lang="ru-RU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50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48"/>
          </a:xfrm>
        </p:spPr>
      </p:pic>
      <p:sp>
        <p:nvSpPr>
          <p:cNvPr id="6" name="TextBox 5"/>
          <p:cNvSpPr txBox="1"/>
          <p:nvPr/>
        </p:nvSpPr>
        <p:spPr>
          <a:xfrm>
            <a:off x="1382027" y="1500001"/>
            <a:ext cx="99717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74869"/>
                </a:solidFill>
              </a:rPr>
              <a:t>Количество библиотекарей, принявших участие в конкурсе «Лучшие работники  сельских муниципальных учреждений культуры, находящихся на территории Кемеровской области-Кузбасса» (за последние 5 лет)</a:t>
            </a:r>
            <a:endParaRPr lang="ru-RU" sz="2800" b="1" dirty="0">
              <a:solidFill>
                <a:srgbClr val="174869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671144" y="3547241"/>
          <a:ext cx="9632733" cy="1860332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2076561"/>
                <a:gridCol w="1928011"/>
                <a:gridCol w="1926965"/>
                <a:gridCol w="1928011"/>
                <a:gridCol w="1773185"/>
              </a:tblGrid>
              <a:tr h="930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2020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2021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2022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2023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/>
                        <a:t>2024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01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11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6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12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8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/>
                        <a:t>10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850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67"/>
            <a:ext cx="12192000" cy="685933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59548" y="1578521"/>
          <a:ext cx="7479751" cy="5127077"/>
        </p:xfrm>
        <a:graphic>
          <a:graphicData uri="http://schemas.openxmlformats.org/drawingml/2006/table">
            <a:tbl>
              <a:tblPr/>
              <a:tblGrid>
                <a:gridCol w="1816210"/>
                <a:gridCol w="1544022"/>
                <a:gridCol w="868473"/>
                <a:gridCol w="1796672"/>
                <a:gridCol w="1454374"/>
              </a:tblGrid>
              <a:tr h="935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Территория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Количество библиотекарей, принявших участие в конкурсе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000000"/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Территория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Количество библиотекарей, победивших в конкурсе</a:t>
                      </a:r>
                      <a:endParaRPr lang="ru-RU" sz="1100" b="1" dirty="0"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Кемеровский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Кемеровский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Юргинский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Юргинский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Гурьевский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Беловский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Беловский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Л-Кузнецкий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3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Л-Кузнецкий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Промышленновский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Прокопьевский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Гурьевский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Ижморский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Тяжинский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Промышленновский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Яшкинский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Тяжинский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Ижморский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Яйский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Прокопьевский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Яшкинский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Чебулинский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Крапивинский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Крапивинский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Мариинский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Мариинский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Новокузнецкий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Новокузнецкий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Таштагольский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Таштагольский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Тисульский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Тисульский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Топкинский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Топкинский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Чебулинский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Яйский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09390" y="952098"/>
            <a:ext cx="997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74869"/>
                </a:solidFill>
              </a:rPr>
              <a:t>Рейтинг</a:t>
            </a:r>
            <a:endParaRPr lang="ru-RU" sz="2800" b="1" dirty="0">
              <a:solidFill>
                <a:srgbClr val="1748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0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463</Words>
  <Application>Microsoft Office PowerPoint</Application>
  <PresentationFormat>Произвольный</PresentationFormat>
  <Paragraphs>206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модельных библиотек в Кузбассе</dc:title>
  <dc:creator>Елена Ховятская</dc:creator>
  <cp:lastModifiedBy>Behteneva_NU</cp:lastModifiedBy>
  <cp:revision>71</cp:revision>
  <dcterms:created xsi:type="dcterms:W3CDTF">2021-11-25T03:58:57Z</dcterms:created>
  <dcterms:modified xsi:type="dcterms:W3CDTF">2024-08-15T02:10:29Z</dcterms:modified>
</cp:coreProperties>
</file>