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87" r:id="rId3"/>
    <p:sldId id="286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57" r:id="rId12"/>
    <p:sldId id="260" r:id="rId13"/>
    <p:sldId id="261" r:id="rId14"/>
    <p:sldId id="263" r:id="rId15"/>
    <p:sldId id="267" r:id="rId16"/>
    <p:sldId id="269" r:id="rId17"/>
    <p:sldId id="268" r:id="rId18"/>
    <p:sldId id="258" r:id="rId19"/>
    <p:sldId id="278" r:id="rId20"/>
    <p:sldId id="270" r:id="rId21"/>
    <p:sldId id="272" r:id="rId22"/>
    <p:sldId id="271" r:id="rId23"/>
    <p:sldId id="284" r:id="rId24"/>
    <p:sldId id="285" r:id="rId25"/>
    <p:sldId id="283" r:id="rId26"/>
    <p:sldId id="282" r:id="rId27"/>
    <p:sldId id="295" r:id="rId28"/>
    <p:sldId id="259" r:id="rId29"/>
    <p:sldId id="262" r:id="rId30"/>
    <p:sldId id="264" r:id="rId31"/>
    <p:sldId id="266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:fade/>
      </p:transition>
    </mc:Choice>
    <mc:Fallback xmlns="">
      <p:transition spd="slow" advClick="0" advTm="1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:fade/>
      </p:transition>
    </mc:Choice>
    <mc:Fallback xmlns="">
      <p:transition spd="slow" advClick="0" advTm="1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:fade/>
      </p:transition>
    </mc:Choice>
    <mc:Fallback xmlns="">
      <p:transition spd="slow" advClick="0" advTm="1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:fade/>
      </p:transition>
    </mc:Choice>
    <mc:Fallback xmlns="">
      <p:transition spd="slow" advClick="0" advTm="1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:fade/>
      </p:transition>
    </mc:Choice>
    <mc:Fallback xmlns="">
      <p:transition spd="slow" advClick="0" advTm="1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:fade/>
      </p:transition>
    </mc:Choice>
    <mc:Fallback xmlns="">
      <p:transition spd="slow" advClick="0" advTm="1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:fade/>
      </p:transition>
    </mc:Choice>
    <mc:Fallback xmlns="">
      <p:transition spd="slow" advClick="0" advTm="1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:fade/>
      </p:transition>
    </mc:Choice>
    <mc:Fallback xmlns="">
      <p:transition spd="slow" advClick="0" advTm="1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:fade/>
      </p:transition>
    </mc:Choice>
    <mc:Fallback xmlns="">
      <p:transition spd="slow" advClick="0" advTm="1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:fade/>
      </p:transition>
    </mc:Choice>
    <mc:Fallback xmlns="">
      <p:transition spd="slow" advClick="0" advTm="1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:fade/>
      </p:transition>
    </mc:Choice>
    <mc:Fallback xmlns="">
      <p:transition spd="slow" advClick="0" advTm="1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:fade/>
      </p:transition>
    </mc:Choice>
    <mc:Fallback xmlns="">
      <p:transition spd="slow" advClick="0" advTm="12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3158" y="2996952"/>
            <a:ext cx="8958543" cy="36625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Опыт краеведческой работы </a:t>
            </a:r>
          </a:p>
          <a:p>
            <a:pPr algn="ctr"/>
            <a:r>
              <a:rPr lang="ru-RU" sz="4000" b="1" cap="none" spc="0" dirty="0" smtClean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 молодёжью </a:t>
            </a:r>
            <a:r>
              <a:rPr lang="ru-RU" sz="4000" b="1" dirty="0" smtClean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сельских библиотеках </a:t>
            </a:r>
          </a:p>
          <a:p>
            <a:pPr algn="ctr"/>
            <a:r>
              <a:rPr lang="ru-RU" sz="4000" b="1" dirty="0" smtClean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рамках п</a:t>
            </a:r>
            <a:r>
              <a:rPr lang="ru-RU" sz="4000" b="1" cap="none" spc="0" dirty="0" smtClean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роектно-исследовательской </a:t>
            </a:r>
          </a:p>
          <a:p>
            <a:pPr algn="ctr"/>
            <a:r>
              <a:rPr lang="ru-RU" sz="4000" b="1" cap="none" spc="0" dirty="0" smtClean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деятельности.</a:t>
            </a:r>
            <a:r>
              <a:rPr lang="ru-RU" sz="3600" b="1" cap="none" spc="0" dirty="0" smtClean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  <a:p>
            <a:pPr algn="ctr"/>
            <a:endParaRPr lang="ru-RU" sz="3600" b="1" dirty="0">
              <a:ln w="18415" cmpd="sng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sz="3600" b="1" cap="none" spc="0" dirty="0" smtClean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МУК «Ижморская ЦБС»</a:t>
            </a:r>
            <a:endParaRPr lang="ru-RU" sz="3600" b="1" cap="none" spc="0" dirty="0">
              <a:ln w="18415" cmpd="sng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64495" y="188640"/>
            <a:ext cx="926638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Постниковская библиотека-филиал №2</a:t>
            </a:r>
            <a:r>
              <a:rPr lang="ru-RU" sz="4000" b="0" cap="none" spc="0" dirty="0" smtClean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  <a:endParaRPr lang="ru-RU" sz="4000" b="0" cap="none" spc="0" dirty="0">
              <a:ln w="18415" cmpd="sng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" name="spokojnaa_krasivaa_muzyka_bez_slov_(muzebra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:fade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77" y="1600200"/>
            <a:ext cx="6473845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156508" cy="67992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4067944" cy="28439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501008"/>
            <a:ext cx="3777055" cy="28345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9898" y="4149080"/>
            <a:ext cx="34117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Церковь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Рождества Христова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1939г.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36096" y="2761335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Часовня 2024г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735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0">
        <p:fade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5650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0742" y="1124744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80528" y="478413"/>
            <a:ext cx="9505056" cy="695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Краеведческий проект </a:t>
            </a:r>
          </a:p>
          <a:p>
            <a:pPr algn="ctr"/>
            <a:endParaRPr lang="ru-RU" sz="4000" b="1" dirty="0">
              <a:ln w="18415" cmpd="sng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sz="4000" b="1" dirty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«Это нашей истории строки</a:t>
            </a:r>
            <a:r>
              <a:rPr lang="ru-RU" sz="4000" b="1" dirty="0" smtClean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...»</a:t>
            </a:r>
          </a:p>
          <a:p>
            <a:pPr algn="ctr"/>
            <a:endParaRPr lang="ru-RU" sz="4000" b="1" dirty="0" smtClean="0">
              <a:ln w="18415" cmpd="sng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 Актуальность</a:t>
            </a:r>
            <a:r>
              <a:rPr lang="ru-RU" sz="2400" b="1" dirty="0"/>
              <a:t> </a:t>
            </a:r>
            <a:r>
              <a:rPr lang="ru-RU" sz="2400" dirty="0"/>
              <a:t> </a:t>
            </a:r>
            <a:r>
              <a:rPr lang="ru-RU" sz="2400" b="1" dirty="0"/>
              <a:t>работы  видится в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возрастающем интересе современного</a:t>
            </a:r>
          </a:p>
          <a:p>
            <a:pPr algn="ctr"/>
            <a:r>
              <a:rPr lang="ru-RU" sz="2400" b="1" dirty="0" smtClean="0"/>
              <a:t> </a:t>
            </a:r>
            <a:r>
              <a:rPr lang="ru-RU" sz="2400" b="1" dirty="0"/>
              <a:t>поколения к своим </a:t>
            </a:r>
            <a:r>
              <a:rPr lang="ru-RU" sz="2400" b="1" dirty="0" smtClean="0"/>
              <a:t>истокам </a:t>
            </a:r>
            <a:r>
              <a:rPr lang="ru-RU" sz="2400" b="1" dirty="0"/>
              <a:t>и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в </a:t>
            </a:r>
            <a:r>
              <a:rPr lang="ru-RU" sz="2400" b="1" dirty="0"/>
              <a:t>необходимости </a:t>
            </a:r>
            <a:r>
              <a:rPr lang="ru-RU" sz="2400" b="1" dirty="0" smtClean="0"/>
              <a:t>поддержания </a:t>
            </a:r>
            <a:r>
              <a:rPr lang="ru-RU" sz="2400" b="1" dirty="0"/>
              <a:t>данного </a:t>
            </a:r>
            <a:r>
              <a:rPr lang="ru-RU" sz="2400" b="1" dirty="0" smtClean="0"/>
              <a:t>интереса,</a:t>
            </a:r>
          </a:p>
          <a:p>
            <a:pPr algn="ctr"/>
            <a:r>
              <a:rPr lang="ru-RU" sz="2400" b="1" dirty="0" smtClean="0"/>
              <a:t> </a:t>
            </a:r>
            <a:r>
              <a:rPr lang="ru-RU" sz="2400" b="1" dirty="0"/>
              <a:t>как средства воспитания патриотизма</a:t>
            </a:r>
            <a:r>
              <a:rPr lang="ru-RU" sz="2400" b="1" dirty="0" smtClean="0"/>
              <a:t>.</a:t>
            </a:r>
          </a:p>
          <a:p>
            <a:pPr algn="ctr"/>
            <a:endParaRPr lang="ru-RU" sz="4000" b="1" dirty="0" smtClean="0">
              <a:ln w="18415" cmpd="sng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ru-RU" sz="4000" b="1" dirty="0">
              <a:ln w="18415" cmpd="sng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ru-RU" sz="4000" b="1" dirty="0" smtClean="0">
              <a:ln w="18415" cmpd="sng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ru-RU" sz="2400" b="1" dirty="0">
              <a:ln w="18415" cmpd="sng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:fad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3511"/>
          </a:xfrm>
        </p:spPr>
      </p:pic>
      <p:sp>
        <p:nvSpPr>
          <p:cNvPr id="5" name="TextBox 4"/>
          <p:cNvSpPr txBox="1"/>
          <p:nvPr/>
        </p:nvSpPr>
        <p:spPr>
          <a:xfrm>
            <a:off x="395536" y="908720"/>
            <a:ext cx="8424936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 </a:t>
            </a:r>
            <a:r>
              <a:rPr lang="ru-RU" sz="2400" b="1" dirty="0"/>
              <a:t>древнейших времен человечество интересовалось историей своей малой Родины.  На карте Постниковской территории находились такие деревни, как </a:t>
            </a:r>
            <a:r>
              <a:rPr lang="ru-RU" sz="2800" b="1" dirty="0" err="1">
                <a:solidFill>
                  <a:srgbClr val="FF0000"/>
                </a:solidFill>
              </a:rPr>
              <a:t>Кудинка</a:t>
            </a:r>
            <a:r>
              <a:rPr lang="ru-RU" sz="2800" b="1" dirty="0">
                <a:solidFill>
                  <a:srgbClr val="FF0000"/>
                </a:solidFill>
              </a:rPr>
              <a:t>, Нива, Ново-Ивановка</a:t>
            </a:r>
            <a:r>
              <a:rPr lang="ru-RU" sz="2400" b="1" dirty="0"/>
              <a:t>. Подрастающее поколение села Постниково не знает об этих поселениях. Деревни, как люди, имеют свою судьбу. Рождаются, переживают различные периоды истории и порой умирают. Как, когда и почему появилась деревня? Почему ее не стало? Время идет вперед, и может так случиться, что об истории сел мы будем узнавать только по скупым историческим справочникам, а не по воспоминаниям старожилов этих поселений</a:t>
            </a:r>
            <a:r>
              <a:rPr lang="ru-RU" sz="2400" dirty="0"/>
              <a:t>.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2000">
        <p:fade/>
      </p:transition>
    </mc:Choice>
    <mc:Fallback xmlns="">
      <p:transition spd="slow" advClick="0" advTm="2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5616" y="920621"/>
            <a:ext cx="680424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 </a:t>
            </a:r>
            <a:r>
              <a:rPr lang="ru-RU" sz="3600" b="1" dirty="0">
                <a:solidFill>
                  <a:srgbClr val="FF0000"/>
                </a:solidFill>
              </a:rPr>
              <a:t>Цель:</a:t>
            </a:r>
            <a:r>
              <a:rPr lang="ru-RU" sz="3200" b="1" dirty="0"/>
              <a:t>  Воспитание любви к малой Родине у подрастающего поколения села Постниково Ижморского муниципального округа через вовлечение их в поиск и сбор материалов об истории </a:t>
            </a:r>
            <a:r>
              <a:rPr lang="ru-RU" sz="3200" b="1" dirty="0" smtClean="0"/>
              <a:t>исчезнувшей деревни </a:t>
            </a:r>
            <a:r>
              <a:rPr lang="ru-RU" sz="3200" b="1" dirty="0" err="1">
                <a:solidFill>
                  <a:srgbClr val="FF0000"/>
                </a:solidFill>
              </a:rPr>
              <a:t>Кудинка</a:t>
            </a:r>
            <a:r>
              <a:rPr lang="ru-RU" sz="3200" b="1" dirty="0">
                <a:solidFill>
                  <a:srgbClr val="FF0000"/>
                </a:solidFill>
              </a:rPr>
              <a:t>, </a:t>
            </a:r>
            <a:r>
              <a:rPr lang="ru-RU" sz="3200" b="1" dirty="0" smtClean="0"/>
              <a:t>находящейся </a:t>
            </a:r>
            <a:r>
              <a:rPr lang="ru-RU" sz="3200" b="1" dirty="0"/>
              <a:t>на карте Постниковской территории в 30-70 годы ХХ столетия.</a:t>
            </a:r>
          </a:p>
          <a:p>
            <a:endParaRPr lang="ru-RU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6000">
        <p:fade/>
      </p:transition>
    </mc:Choice>
    <mc:Fallback xmlns="">
      <p:transition spd="slow" advClick="0" advTm="1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3357" cy="6833511"/>
          </a:xfrm>
        </p:spPr>
      </p:pic>
      <p:sp>
        <p:nvSpPr>
          <p:cNvPr id="2" name="TextBox 1"/>
          <p:cNvSpPr txBox="1"/>
          <p:nvPr/>
        </p:nvSpPr>
        <p:spPr>
          <a:xfrm>
            <a:off x="683568" y="836712"/>
            <a:ext cx="7416824" cy="5107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Объект исследования </a:t>
            </a:r>
            <a:r>
              <a:rPr lang="ru-RU" sz="2800" b="1" dirty="0"/>
              <a:t>-   </a:t>
            </a:r>
            <a:r>
              <a:rPr lang="ru-RU" sz="2800" b="1" dirty="0" smtClean="0"/>
              <a:t>исчезнувшая деревня </a:t>
            </a:r>
            <a:r>
              <a:rPr lang="ru-RU" sz="2800" b="1" dirty="0"/>
              <a:t>Ижморского муниципального округа</a:t>
            </a:r>
            <a:r>
              <a:rPr lang="ru-RU" sz="2800" b="1" dirty="0" smtClean="0"/>
              <a:t>.</a:t>
            </a:r>
          </a:p>
          <a:p>
            <a:endParaRPr lang="ru-RU" sz="2800" b="1" dirty="0"/>
          </a:p>
          <a:p>
            <a:r>
              <a:rPr lang="ru-RU" sz="2800" b="1" dirty="0">
                <a:solidFill>
                  <a:srgbClr val="FF0000"/>
                </a:solidFill>
              </a:rPr>
              <a:t>Предмет исследования  </a:t>
            </a:r>
            <a:r>
              <a:rPr lang="ru-RU" sz="2800" b="1" dirty="0"/>
              <a:t>- история развития </a:t>
            </a:r>
            <a:r>
              <a:rPr lang="ru-RU" sz="2800" b="1" dirty="0" smtClean="0"/>
              <a:t>исчезнувшей деревни </a:t>
            </a:r>
            <a:r>
              <a:rPr lang="ru-RU" sz="2800" b="1" dirty="0"/>
              <a:t>Ижморского муниципального округа</a:t>
            </a:r>
            <a:r>
              <a:rPr lang="ru-RU" sz="2800" b="1" dirty="0" smtClean="0"/>
              <a:t>.</a:t>
            </a:r>
          </a:p>
          <a:p>
            <a:endParaRPr lang="ru-RU" sz="2800" b="1" dirty="0"/>
          </a:p>
          <a:p>
            <a:r>
              <a:rPr lang="ru-RU" sz="2800" b="1" dirty="0">
                <a:solidFill>
                  <a:srgbClr val="FF0000"/>
                </a:solidFill>
              </a:rPr>
              <a:t>Участники проекта:  </a:t>
            </a:r>
            <a:r>
              <a:rPr lang="ru-RU" sz="2800" b="1" dirty="0"/>
              <a:t>участники краеведческого клуба «Задоринка», обучающиеся 5-8 классов Постниковской ООШ.</a:t>
            </a:r>
          </a:p>
          <a:p>
            <a:endParaRPr lang="ru-RU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:fad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3901932" cy="31199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819" y="2996951"/>
            <a:ext cx="3580589" cy="31215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27984" y="1052736"/>
            <a:ext cx="455496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Встреча с бывшим жителем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 деревни </a:t>
            </a:r>
            <a:r>
              <a:rPr lang="ru-RU" sz="2800" b="1" dirty="0" err="1" smtClean="0">
                <a:solidFill>
                  <a:srgbClr val="FF0000"/>
                </a:solidFill>
              </a:rPr>
              <a:t>Кудинка</a:t>
            </a:r>
            <a:endParaRPr lang="ru-RU" sz="2800" b="1" dirty="0" smtClean="0">
              <a:solidFill>
                <a:srgbClr val="FF0000"/>
              </a:solidFill>
            </a:endParaRPr>
          </a:p>
          <a:p>
            <a:r>
              <a:rPr lang="ru-RU" sz="2800" b="1" dirty="0" smtClean="0">
                <a:solidFill>
                  <a:srgbClr val="FF0000"/>
                </a:solidFill>
              </a:rPr>
              <a:t>Силенок Валерием 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Владимировичем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:fad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5" b="9078"/>
          <a:stretch/>
        </p:blipFill>
        <p:spPr>
          <a:xfrm>
            <a:off x="539552" y="406793"/>
            <a:ext cx="3456384" cy="36946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24" b="11111"/>
          <a:stretch/>
        </p:blipFill>
        <p:spPr>
          <a:xfrm>
            <a:off x="4737117" y="2376175"/>
            <a:ext cx="3838559" cy="35911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95936" y="681268"/>
            <a:ext cx="50320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Встреча с бывшими жителями 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д</a:t>
            </a:r>
            <a:r>
              <a:rPr lang="ru-RU" sz="2400" b="1" dirty="0" smtClean="0">
                <a:solidFill>
                  <a:srgbClr val="FF0000"/>
                </a:solidFill>
              </a:rPr>
              <a:t>еревни </a:t>
            </a:r>
            <a:r>
              <a:rPr lang="ru-RU" sz="2400" b="1" dirty="0" err="1" smtClean="0">
                <a:solidFill>
                  <a:srgbClr val="FF0000"/>
                </a:solidFill>
              </a:rPr>
              <a:t>Кудинка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r>
              <a:rPr lang="ru-RU" sz="2400" b="1" dirty="0" err="1" smtClean="0">
                <a:solidFill>
                  <a:srgbClr val="FF0000"/>
                </a:solidFill>
              </a:rPr>
              <a:t>Вершининой</a:t>
            </a:r>
            <a:r>
              <a:rPr lang="ru-RU" sz="2400" b="1" dirty="0" smtClean="0">
                <a:solidFill>
                  <a:srgbClr val="FF0000"/>
                </a:solidFill>
              </a:rPr>
              <a:t> Тамарой Ивановной и 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Матвеевой Надеждой Савельевной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54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:fad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0" b="16032"/>
          <a:stretch/>
        </p:blipFill>
        <p:spPr>
          <a:xfrm>
            <a:off x="539552" y="368791"/>
            <a:ext cx="4032448" cy="34099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9" b="9683"/>
          <a:stretch/>
        </p:blipFill>
        <p:spPr>
          <a:xfrm>
            <a:off x="4932040" y="2492896"/>
            <a:ext cx="3529684" cy="3521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8715" y="779220"/>
            <a:ext cx="36365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Встреча с председателем 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Совета ветеранов</a:t>
            </a:r>
          </a:p>
          <a:p>
            <a:r>
              <a:rPr lang="ru-RU" sz="2400" b="1" dirty="0" err="1" smtClean="0">
                <a:solidFill>
                  <a:srgbClr val="FF0000"/>
                </a:solidFill>
              </a:rPr>
              <a:t>Могилиной</a:t>
            </a:r>
            <a:r>
              <a:rPr lang="ru-RU" sz="2400" b="1" dirty="0" smtClean="0">
                <a:solidFill>
                  <a:srgbClr val="FF0000"/>
                </a:solidFill>
              </a:rPr>
              <a:t> Светланой 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Ильиничной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:fad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2726" y="1052736"/>
            <a:ext cx="8058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4664"/>
            <a:ext cx="3707904" cy="27809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572710"/>
            <a:ext cx="3312368" cy="4416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6086" y="3573016"/>
            <a:ext cx="4554965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Встреча с бывшим жителем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деревни </a:t>
            </a:r>
            <a:r>
              <a:rPr lang="ru-RU" sz="2800" b="1" dirty="0" err="1" smtClean="0">
                <a:solidFill>
                  <a:srgbClr val="FF0000"/>
                </a:solidFill>
              </a:rPr>
              <a:t>Кудинка</a:t>
            </a:r>
            <a:endParaRPr lang="ru-RU" sz="2800" b="1" dirty="0" smtClean="0">
              <a:solidFill>
                <a:srgbClr val="FF0000"/>
              </a:solidFill>
            </a:endParaRPr>
          </a:p>
          <a:p>
            <a:r>
              <a:rPr lang="ru-RU" sz="2800" b="1" dirty="0" smtClean="0">
                <a:solidFill>
                  <a:srgbClr val="FF0000"/>
                </a:solidFill>
              </a:rPr>
              <a:t>Бохан Николаем 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Николаевичем</a:t>
            </a:r>
          </a:p>
          <a:p>
            <a:endParaRPr lang="ru-RU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:fad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702" y="1600200"/>
            <a:ext cx="3396595" cy="4525963"/>
          </a:xfr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" y="0"/>
            <a:ext cx="9192005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52249" y="809261"/>
            <a:ext cx="53925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Фотографии из видеоролика 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«Я в глубь веков с волнением гляжу…»</a:t>
            </a:r>
            <a:endParaRPr lang="ru-RU" sz="2400" dirty="0"/>
          </a:p>
          <a:p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810450"/>
            <a:ext cx="2717374" cy="36209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95521"/>
            <a:ext cx="2717375" cy="36209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23728" y="5555838"/>
            <a:ext cx="5983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Речка </a:t>
            </a:r>
            <a:r>
              <a:rPr lang="ru-RU" sz="2400" b="1" dirty="0" err="1" smtClean="0">
                <a:solidFill>
                  <a:srgbClr val="FF0000"/>
                </a:solidFill>
              </a:rPr>
              <a:t>Кудинка</a:t>
            </a:r>
            <a:r>
              <a:rPr lang="ru-RU" sz="2400" b="1" dirty="0" smtClean="0">
                <a:solidFill>
                  <a:srgbClr val="FF0000"/>
                </a:solidFill>
              </a:rPr>
              <a:t> в настоящее время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1496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4000">
        <p:fade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242" y="1600200"/>
            <a:ext cx="3165516" cy="4525963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32" y="0"/>
            <a:ext cx="9156508" cy="67413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514" y="332656"/>
            <a:ext cx="3744416" cy="535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84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:fade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702" y="1600200"/>
            <a:ext cx="3396595" cy="4525963"/>
          </a:xfr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" y="0"/>
            <a:ext cx="9192005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96" y="886408"/>
            <a:ext cx="2826813" cy="37667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928" y="868085"/>
            <a:ext cx="2840564" cy="37850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27584" y="4719433"/>
            <a:ext cx="39248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Здесь добывали песок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 и белую глину для побелки</a:t>
            </a:r>
            <a:endParaRPr lang="ru-RU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222731" y="4839408"/>
            <a:ext cx="2674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Деревенский пруд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3750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3000">
        <p:fade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702" y="1600200"/>
            <a:ext cx="3396595" cy="4525963"/>
          </a:xfr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" y="0"/>
            <a:ext cx="9192005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36712"/>
            <a:ext cx="2789518" cy="37170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836712"/>
            <a:ext cx="2750904" cy="36655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6219" y="4653136"/>
            <a:ext cx="8280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Лёвкин сад (назван по имени Льва Мартиновича </a:t>
            </a:r>
            <a:r>
              <a:rPr lang="ru-RU" sz="2800" b="1" dirty="0" err="1" smtClean="0">
                <a:solidFill>
                  <a:srgbClr val="FF0000"/>
                </a:solidFill>
              </a:rPr>
              <a:t>Берновского</a:t>
            </a:r>
            <a:r>
              <a:rPr lang="ru-RU" sz="2800" b="1" dirty="0" smtClean="0">
                <a:solidFill>
                  <a:srgbClr val="FF0000"/>
                </a:solidFill>
              </a:rPr>
              <a:t>, который ухаживал за садом)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4154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3000">
        <p:fade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" y="0"/>
            <a:ext cx="9192005" cy="6858000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568" y="1216281"/>
            <a:ext cx="3065611" cy="4084927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1"/>
          <a:stretch/>
        </p:blipFill>
        <p:spPr>
          <a:xfrm>
            <a:off x="4845314" y="1208517"/>
            <a:ext cx="3359386" cy="40926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26634" y="5436365"/>
            <a:ext cx="3526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Геодезический пункт</a:t>
            </a:r>
            <a:r>
              <a:rPr lang="ru-RU" sz="2400" b="1" dirty="0" smtClean="0"/>
              <a:t>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58179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:fad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702" y="1600200"/>
            <a:ext cx="3396595" cy="4525963"/>
          </a:xfr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" y="0"/>
            <a:ext cx="919200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7826" y="4869160"/>
            <a:ext cx="31311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Бывшие поместья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деревенских жителей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80728"/>
            <a:ext cx="2789383" cy="37168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789" y="955505"/>
            <a:ext cx="2808312" cy="37420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39560" y="4869160"/>
            <a:ext cx="315727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Здесь когда-то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 был магазин и школа</a:t>
            </a:r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496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:fad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702" y="1600200"/>
            <a:ext cx="3396595" cy="4525963"/>
          </a:xfr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72" y="0"/>
            <a:ext cx="9192005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22" y="836712"/>
            <a:ext cx="3100606" cy="41315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836711"/>
            <a:ext cx="3100606" cy="41315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17259" y="5157192"/>
            <a:ext cx="4661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Разрушенное здание свинарника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1496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4000">
        <p:fade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702" y="1600200"/>
            <a:ext cx="3396595" cy="4525963"/>
          </a:xfr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4" y="0"/>
            <a:ext cx="9192005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78" y="908720"/>
            <a:ext cx="2933733" cy="39091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962" y="824379"/>
            <a:ext cx="2997028" cy="39935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52563" y="4817918"/>
            <a:ext cx="27338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Здесь находилась 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 Тонькина криница</a:t>
            </a:r>
            <a:endParaRPr lang="ru-RU" sz="2400" dirty="0"/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972741" y="5048749"/>
            <a:ext cx="26806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</a:rPr>
              <a:t>Жиморов</a:t>
            </a:r>
            <a:r>
              <a:rPr lang="ru-RU" sz="2400" b="1" dirty="0" smtClean="0">
                <a:solidFill>
                  <a:srgbClr val="FF0000"/>
                </a:solidFill>
              </a:rPr>
              <a:t> колодец</a:t>
            </a:r>
            <a:endParaRPr 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1496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3000">
        <p:fade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702" y="1600200"/>
            <a:ext cx="3396595" cy="4525963"/>
          </a:xfr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" y="-16633"/>
            <a:ext cx="9192005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20688"/>
            <a:ext cx="3134307" cy="41764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430" y="620688"/>
            <a:ext cx="3150088" cy="41974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59832" y="5168332"/>
            <a:ext cx="2947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Дорога в </a:t>
            </a:r>
            <a:r>
              <a:rPr lang="ru-RU" sz="2800" b="1" dirty="0" err="1" smtClean="0">
                <a:solidFill>
                  <a:srgbClr val="FF0000"/>
                </a:solidFill>
              </a:rPr>
              <a:t>Кудинку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1496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3000">
        <p:fade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" y="0"/>
            <a:ext cx="9192005" cy="685800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2" t="6975" r="9297" b="23035"/>
          <a:stretch/>
        </p:blipFill>
        <p:spPr>
          <a:xfrm>
            <a:off x="3252293" y="548680"/>
            <a:ext cx="2688772" cy="316774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2" b="13158"/>
          <a:stretch/>
        </p:blipFill>
        <p:spPr>
          <a:xfrm rot="20228484">
            <a:off x="477948" y="3341333"/>
            <a:ext cx="3257931" cy="30069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8" b="23809"/>
          <a:stretch/>
        </p:blipFill>
        <p:spPr>
          <a:xfrm rot="1078426">
            <a:off x="5337241" y="3636157"/>
            <a:ext cx="3553490" cy="274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5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7000">
        <p:fade/>
      </p:transition>
    </mc:Choice>
    <mc:Fallback xmlns="">
      <p:transition spd="slow" advClick="0" advTm="1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74" b="17779"/>
          <a:stretch/>
        </p:blipFill>
        <p:spPr>
          <a:xfrm>
            <a:off x="638275" y="404664"/>
            <a:ext cx="3723878" cy="29318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8" b="17620"/>
          <a:stretch/>
        </p:blipFill>
        <p:spPr>
          <a:xfrm>
            <a:off x="4716016" y="2402048"/>
            <a:ext cx="3941865" cy="32702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4992" y="3734376"/>
            <a:ext cx="445423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Исторический экскурс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«Возвращение к истокам!»</a:t>
            </a:r>
            <a:endParaRPr lang="ru-RU" sz="2800" dirty="0"/>
          </a:p>
          <a:p>
            <a:endParaRPr lang="ru-RU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8000">
        <p:fade/>
      </p:transition>
    </mc:Choice>
    <mc:Fallback xmlns="">
      <p:transition spd="slow" advClick="0" advTm="1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3839" y="116632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 </a:t>
            </a:r>
            <a:endParaRPr lang="ru-RU" sz="2800" b="1" dirty="0">
              <a:solidFill>
                <a:srgbClr val="00B05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4" t="23968" b="19206"/>
          <a:stretch/>
        </p:blipFill>
        <p:spPr>
          <a:xfrm>
            <a:off x="540919" y="949456"/>
            <a:ext cx="3743049" cy="35805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0" b="17936"/>
          <a:stretch/>
        </p:blipFill>
        <p:spPr>
          <a:xfrm>
            <a:off x="4932040" y="2871640"/>
            <a:ext cx="3577929" cy="33166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67653" y="1214027"/>
            <a:ext cx="390273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Экскурсия по фотовыставке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«Страницы истории»</a:t>
            </a:r>
            <a:endParaRPr lang="ru-RU" sz="2400" b="1" dirty="0">
              <a:solidFill>
                <a:srgbClr val="FF0000"/>
              </a:solidFill>
            </a:endParaRPr>
          </a:p>
          <a:p>
            <a:endParaRPr lang="ru-RU" sz="2400" dirty="0"/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8000">
        <p:fade/>
      </p:transition>
    </mc:Choice>
    <mc:Fallback xmlns="">
      <p:transition spd="slow" advClick="0" advTm="1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77" y="1600200"/>
            <a:ext cx="6030845" cy="4525963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" y="20283"/>
            <a:ext cx="9156508" cy="67413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7770">
            <a:off x="5704047" y="1161747"/>
            <a:ext cx="2952328" cy="22156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852936"/>
            <a:ext cx="2611551" cy="31322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0428">
            <a:off x="629131" y="1015470"/>
            <a:ext cx="2989471" cy="224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3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:fade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4447" y="836712"/>
            <a:ext cx="77768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 </a:t>
            </a:r>
            <a:r>
              <a:rPr lang="ru-RU" dirty="0">
                <a:solidFill>
                  <a:srgbClr val="FF0000"/>
                </a:solidFill>
              </a:rPr>
              <a:t> </a:t>
            </a:r>
            <a:r>
              <a:rPr lang="ru-RU" sz="3600" b="1" dirty="0" smtClean="0"/>
              <a:t>.</a:t>
            </a:r>
            <a:endParaRPr lang="ru-RU" sz="3600" b="1" dirty="0"/>
          </a:p>
          <a:p>
            <a:endParaRPr lang="ru-RU" sz="3600" dirty="0"/>
          </a:p>
          <a:p>
            <a:endParaRPr lang="ru-RU" sz="3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1" b="16190"/>
          <a:stretch/>
        </p:blipFill>
        <p:spPr>
          <a:xfrm>
            <a:off x="1403649" y="692696"/>
            <a:ext cx="6343054" cy="53026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8000">
        <p:fade/>
      </p:transition>
    </mc:Choice>
    <mc:Fallback xmlns="">
      <p:transition spd="slow" advClick="0" advTm="1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" y="0"/>
            <a:ext cx="9192005" cy="6858000"/>
          </a:xfrm>
        </p:spPr>
      </p:pic>
      <p:sp>
        <p:nvSpPr>
          <p:cNvPr id="5" name="TextBox 4"/>
          <p:cNvSpPr txBox="1"/>
          <p:nvPr/>
        </p:nvSpPr>
        <p:spPr>
          <a:xfrm>
            <a:off x="755576" y="2289514"/>
            <a:ext cx="74045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ln w="381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Спасибо за внимание</a:t>
            </a:r>
            <a:endParaRPr lang="ru-RU" sz="6000" b="1" dirty="0"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:fade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995" y="1600200"/>
            <a:ext cx="6022010" cy="4525963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56508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275660"/>
            <a:ext cx="3266304" cy="24548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12776"/>
            <a:ext cx="3672408" cy="27543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17" y="1388798"/>
            <a:ext cx="3704379" cy="2778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57875" y="25354"/>
            <a:ext cx="684076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Встреча с воином-интернационалистом</a:t>
            </a:r>
          </a:p>
          <a:p>
            <a:pPr algn="ctr"/>
            <a:endParaRPr lang="ru-RU" sz="2800" b="1" dirty="0" smtClean="0">
              <a:solidFill>
                <a:srgbClr val="FF0000"/>
              </a:solidFill>
            </a:endParaRPr>
          </a:p>
          <a:p>
            <a:r>
              <a:rPr lang="ru-RU" sz="2000" b="1" dirty="0" smtClean="0">
                <a:solidFill>
                  <a:srgbClr val="FF0000"/>
                </a:solidFill>
              </a:rPr>
              <a:t>Патриотический урок «Афганистан – взгляд в прошлое»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13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0">
        <p:fade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56508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28800"/>
            <a:ext cx="3456384" cy="25922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628800"/>
            <a:ext cx="3456384" cy="25922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949" y="4350918"/>
            <a:ext cx="3210610" cy="24079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7291" y="428471"/>
            <a:ext cx="75019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Встреча с участником специальной военной операции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 и ветераном боевых действий в Афганистане.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Беседа «Разговор о Родине, о долге!»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1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0">
        <p:fade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56508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01" y="1772816"/>
            <a:ext cx="3131840" cy="23488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359" y="1772816"/>
            <a:ext cx="3131840" cy="23488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04" y="4316035"/>
            <a:ext cx="3131840" cy="23488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410" y="4328364"/>
            <a:ext cx="3131840" cy="23488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08704" y="116632"/>
            <a:ext cx="71900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Вечер-портрет «Ваш скромный труд цены не знает»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Встреча с ветераном педагогического труда,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отличником народного просвещения</a:t>
            </a:r>
          </a:p>
          <a:p>
            <a:pPr algn="ctr"/>
            <a:r>
              <a:rPr lang="ru-RU" sz="2400" b="1" dirty="0" err="1" smtClean="0">
                <a:solidFill>
                  <a:srgbClr val="FF0000"/>
                </a:solidFill>
              </a:rPr>
              <a:t>Шипачёвой</a:t>
            </a:r>
            <a:r>
              <a:rPr lang="ru-RU" sz="2400" b="1" dirty="0" smtClean="0">
                <a:solidFill>
                  <a:srgbClr val="FF0000"/>
                </a:solidFill>
              </a:rPr>
              <a:t> Ольгой Ефимовной.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88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0">
        <p:fade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56508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78" y="1628800"/>
            <a:ext cx="3816424" cy="28623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43808" y="908720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Экскурсия </a:t>
            </a:r>
            <a:r>
              <a:rPr lang="en-US" sz="2800" b="1" dirty="0" smtClean="0">
                <a:solidFill>
                  <a:srgbClr val="FF0000"/>
                </a:solidFill>
              </a:rPr>
              <a:t>PRO-</a:t>
            </a:r>
            <a:r>
              <a:rPr lang="ru-RU" sz="2800" b="1" dirty="0" smtClean="0">
                <a:solidFill>
                  <a:srgbClr val="FF0000"/>
                </a:solidFill>
              </a:rPr>
              <a:t>улочки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254" y="3158970"/>
            <a:ext cx="4026193" cy="301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8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0">
        <p:fade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5650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3" y="3504353"/>
            <a:ext cx="4139953" cy="31049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07" y="1019900"/>
            <a:ext cx="3821662" cy="28662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88024" y="1628800"/>
            <a:ext cx="28938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Памятник герою 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гражданской войны</a:t>
            </a:r>
          </a:p>
          <a:p>
            <a:r>
              <a:rPr lang="ru-RU" sz="2400" b="1" dirty="0" err="1" smtClean="0">
                <a:solidFill>
                  <a:srgbClr val="FF0000"/>
                </a:solidFill>
              </a:rPr>
              <a:t>Драничникову</a:t>
            </a:r>
            <a:r>
              <a:rPr lang="ru-RU" sz="2400" b="1" smtClean="0">
                <a:solidFill>
                  <a:srgbClr val="FF0000"/>
                </a:solidFill>
              </a:rPr>
              <a:t> </a:t>
            </a:r>
            <a:r>
              <a:rPr lang="ru-RU" sz="2400" b="1" smtClean="0">
                <a:solidFill>
                  <a:srgbClr val="FF0000"/>
                </a:solidFill>
              </a:rPr>
              <a:t>А.М.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79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0">
        <p:fade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5650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36712"/>
            <a:ext cx="4020956" cy="30157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520528"/>
            <a:ext cx="4204188" cy="31531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91608" y="1628800"/>
            <a:ext cx="3851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Место, где раньше находилась церковь «</a:t>
            </a:r>
            <a:r>
              <a:rPr lang="ru-RU" sz="2400" b="1" dirty="0">
                <a:solidFill>
                  <a:srgbClr val="FF0000"/>
                </a:solidFill>
              </a:rPr>
              <a:t>Р</a:t>
            </a:r>
            <a:r>
              <a:rPr lang="ru-RU" sz="2400" b="1" dirty="0" smtClean="0">
                <a:solidFill>
                  <a:srgbClr val="FF0000"/>
                </a:solidFill>
              </a:rPr>
              <a:t>ождества Христова»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3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0">
        <p:fade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" typeface="ＭＳ Ｐゴシック"/>
        <a:font script="" typeface="맑은 고딕"/>
        <a:font script="" typeface="宋体"/>
        <a:font script="" typeface="新細明體"/>
        <a:font script="" typeface="Times New Roman"/>
        <a:font script="" typeface="Times New Roman"/>
        <a:font script="" typeface="Angsana New"/>
        <a:font script="" typeface="Nyala"/>
        <a:font script="" typeface="Vrinda"/>
        <a:font script="" typeface="Shruti"/>
        <a:font script="" typeface="MoolBoran"/>
        <a:font script="" typeface="Tunga"/>
        <a:font script="" typeface="Raavi"/>
        <a:font script="" typeface="Euphemia"/>
        <a:font script="" typeface="Plantagenet Cherokee"/>
        <a:font script="" typeface="Microsoft Yi Baiti"/>
        <a:font script="" typeface="Microsoft Himalaya"/>
        <a:font script="" typeface="MV Boli"/>
        <a:font script="" typeface="Mangal"/>
        <a:font script="" typeface="Gautami"/>
        <a:font script="" typeface="Latha"/>
        <a:font script="" typeface="Estrangelo Edessa"/>
        <a:font script="" typeface="Kalinga"/>
        <a:font script="" typeface="Kartika"/>
        <a:font script="" typeface="DokChampa"/>
        <a:font script="" typeface="Iskoola Pota"/>
        <a:font script="" typeface="Mongolian Baiti"/>
        <a:font script="" typeface="Times New Roman"/>
        <a:font script="" typeface="Microsoft Uighur"/>
      </a:majorFont>
      <a:minorFont>
        <a:latin typeface="Calibri"/>
        <a:ea typeface=""/>
        <a:cs typeface=""/>
        <a:font script="" typeface="ＭＳ Ｐゴシック"/>
        <a:font script="" typeface="맑은 고딕"/>
        <a:font script="" typeface="宋体"/>
        <a:font script="" typeface="新細明體"/>
        <a:font script="" typeface="Arial"/>
        <a:font script="" typeface="Arial"/>
        <a:font script="" typeface="Cordia New"/>
        <a:font script="" typeface="Nyala"/>
        <a:font script="" typeface="Vrinda"/>
        <a:font script="" typeface="Shruti"/>
        <a:font script="" typeface="DaunPenh"/>
        <a:font script="" typeface="Tunga"/>
        <a:font script="" typeface="Raavi"/>
        <a:font script="" typeface="Euphemia"/>
        <a:font script="" typeface="Plantagenet Cherokee"/>
        <a:font script="" typeface="Microsoft Yi Baiti"/>
        <a:font script="" typeface="Microsoft Himalaya"/>
        <a:font script="" typeface="MV Boli"/>
        <a:font script="" typeface="Mangal"/>
        <a:font script="" typeface="Gautami"/>
        <a:font script="" typeface="Latha"/>
        <a:font script="" typeface="Estrangelo Edessa"/>
        <a:font script="" typeface="Kalinga"/>
        <a:font script="" typeface="Kartika"/>
        <a:font script="" typeface="DokChampa"/>
        <a:font script="" typeface="Iskoola Pota"/>
        <a:font script="" typeface="Mongolian Baiti"/>
        <a:font script="" typeface="Arial"/>
        <a:font script="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</TotalTime>
  <Words>443</Words>
  <Application>Microsoft Office PowerPoint</Application>
  <PresentationFormat>Экран (4:3)</PresentationFormat>
  <Paragraphs>87</Paragraphs>
  <Slides>31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СМИиР</dc:creator>
  <cp:lastModifiedBy>СМИиР</cp:lastModifiedBy>
  <cp:revision>48</cp:revision>
  <dcterms:created xsi:type="dcterms:W3CDTF">2022-03-10T04:08:00Z</dcterms:created>
  <dcterms:modified xsi:type="dcterms:W3CDTF">2024-08-14T10:57:09Z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6FE3F4F702A1405D8DFEBF996FB08D46</vt:lpwstr>
  </property>
  <property fmtid="{D5CDD505-2E9C-101B-9397-08002B2CF9AE}" pid="3" name="KSOProductBuildVer">
    <vt:lpwstr>1049-11.2.0.11130</vt:lpwstr>
  </property>
</Properties>
</file>