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3" r:id="rId4"/>
    <p:sldId id="268" r:id="rId5"/>
    <p:sldId id="267" r:id="rId6"/>
    <p:sldId id="272" r:id="rId7"/>
    <p:sldId id="283" r:id="rId8"/>
    <p:sldId id="275" r:id="rId9"/>
    <p:sldId id="276" r:id="rId10"/>
    <p:sldId id="278" r:id="rId11"/>
    <p:sldId id="279" r:id="rId12"/>
    <p:sldId id="266" r:id="rId13"/>
    <p:sldId id="280" r:id="rId14"/>
    <p:sldId id="281" r:id="rId15"/>
    <p:sldId id="282" r:id="rId16"/>
    <p:sldId id="277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BB4"/>
    <a:srgbClr val="13486D"/>
    <a:srgbClr val="194569"/>
    <a:srgbClr val="164867"/>
    <a:srgbClr val="174869"/>
    <a:srgbClr val="12283D"/>
    <a:srgbClr val="164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ochenko_DS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ochenko_DS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ochenko_DS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ochenko_DS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ochenko_DS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ochenko_DS\Desktop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ochenko_DS\Desktop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ochenko_DS\Desktop\&#1051;&#1080;&#1089;&#1090;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lochenko_DS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c:spPr>
    </c:sideWall>
    <c:backWall>
      <c:thickness val="0"/>
      <c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1.8379731300695562E-2"/>
          <c:y val="0.11218610144337672"/>
          <c:w val="0.96324053739860893"/>
          <c:h val="0.8342221242003512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174869"/>
            </a:solidFill>
          </c:spPr>
          <c:invertIfNegative val="0"/>
          <c:dLbls>
            <c:dLbl>
              <c:idx val="0"/>
              <c:layout>
                <c:manualLayout>
                  <c:x val="8.3544233184979829E-3"/>
                  <c:y val="-5.3453720652539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8353865479835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835386547983554E-3"/>
                  <c:y val="-2.672686032626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835386547983858E-3"/>
                  <c:y val="-2.672686032626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683407089076835E-3"/>
                  <c:y val="-5.3453720652539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0126539910987896E-3"/>
                  <c:y val="-5.3453720652539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025307982197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35442331849798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3544233184978597E-3"/>
                  <c:y val="-2.6726860326269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6835386547983858E-3"/>
                  <c:y val="-5.3453720652539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3544233184979829E-3"/>
                  <c:y val="-9.799735578917247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Лист1!$W$2:$W$12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Лист1!$X$2:$X$12</c:f>
              <c:numCache>
                <c:formatCode>General</c:formatCode>
                <c:ptCount val="11"/>
                <c:pt idx="0">
                  <c:v>467</c:v>
                </c:pt>
                <c:pt idx="1">
                  <c:v>448</c:v>
                </c:pt>
                <c:pt idx="2">
                  <c:v>446</c:v>
                </c:pt>
                <c:pt idx="3">
                  <c:v>445</c:v>
                </c:pt>
                <c:pt idx="4">
                  <c:v>434</c:v>
                </c:pt>
                <c:pt idx="5">
                  <c:v>431</c:v>
                </c:pt>
                <c:pt idx="6">
                  <c:v>429</c:v>
                </c:pt>
                <c:pt idx="7">
                  <c:v>428</c:v>
                </c:pt>
                <c:pt idx="8">
                  <c:v>423</c:v>
                </c:pt>
                <c:pt idx="9">
                  <c:v>418</c:v>
                </c:pt>
                <c:pt idx="10">
                  <c:v>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51048"/>
        <c:axId val="144572160"/>
        <c:axId val="0"/>
      </c:bar3DChart>
      <c:catAx>
        <c:axId val="745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4572160"/>
        <c:crosses val="autoZero"/>
        <c:auto val="1"/>
        <c:lblAlgn val="ctr"/>
        <c:lblOffset val="100"/>
        <c:noMultiLvlLbl val="0"/>
      </c:catAx>
      <c:valAx>
        <c:axId val="144572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51048"/>
        <c:crosses val="autoZero"/>
        <c:crossBetween val="between"/>
      </c:valAx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/>
              <a:t>Число </a:t>
            </a:r>
            <a:r>
              <a:rPr lang="ru-RU" sz="1600" b="1" dirty="0" smtClean="0"/>
              <a:t>пользователей, тыс.</a:t>
            </a:r>
            <a:endParaRPr lang="ru-RU" sz="1600" b="1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thickness val="0"/>
      <c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174869"/>
            </a:solidFill>
          </c:spPr>
          <c:invertIfNegative val="0"/>
          <c:dLbls>
            <c:dLbl>
              <c:idx val="0"/>
              <c:layout>
                <c:manualLayout>
                  <c:x val="1.3201320132013201E-2"/>
                  <c:y val="-8.9485427086816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41584158415842E-2"/>
                  <c:y val="-1.789708541736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841584158415842E-2"/>
                  <c:y val="-2.2371356771704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841584158415842E-2"/>
                  <c:y val="-1.342281406302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201320132013104E-2"/>
                  <c:y val="-1.789708541736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221.3</c:v>
                </c:pt>
                <c:pt idx="1">
                  <c:v>214.1</c:v>
                </c:pt>
                <c:pt idx="2">
                  <c:v>220.5</c:v>
                </c:pt>
                <c:pt idx="3">
                  <c:v>220.9</c:v>
                </c:pt>
                <c:pt idx="4">
                  <c:v>219.8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901176"/>
        <c:axId val="109322184"/>
        <c:axId val="0"/>
      </c:bar3DChart>
      <c:catAx>
        <c:axId val="14390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322184"/>
        <c:crosses val="autoZero"/>
        <c:auto val="1"/>
        <c:lblAlgn val="ctr"/>
        <c:lblOffset val="100"/>
        <c:noMultiLvlLbl val="0"/>
      </c:catAx>
      <c:valAx>
        <c:axId val="109322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901176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Число </a:t>
            </a:r>
            <a:r>
              <a:rPr lang="ru-RU" sz="1600" dirty="0" smtClean="0"/>
              <a:t>посещений,</a:t>
            </a:r>
            <a:r>
              <a:rPr lang="ru-RU" sz="1600" baseline="0" dirty="0" smtClean="0"/>
              <a:t> тыс.</a:t>
            </a:r>
            <a:endParaRPr lang="ru-RU" sz="1600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13486D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6666666666666642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059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94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66666666666E-2"/>
                  <c:y val="-4.6299941673957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12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2472.4</c:v>
                </c:pt>
                <c:pt idx="1">
                  <c:v>2277.3000000000002</c:v>
                </c:pt>
                <c:pt idx="2">
                  <c:v>2588.1999999999998</c:v>
                </c:pt>
                <c:pt idx="3">
                  <c:v>2794.6</c:v>
                </c:pt>
                <c:pt idx="4">
                  <c:v>2963.8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768944"/>
        <c:axId val="146630608"/>
        <c:axId val="0"/>
      </c:bar3DChart>
      <c:catAx>
        <c:axId val="10976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6630608"/>
        <c:crosses val="autoZero"/>
        <c:auto val="1"/>
        <c:lblAlgn val="ctr"/>
        <c:lblOffset val="100"/>
        <c:noMultiLvlLbl val="0"/>
      </c:catAx>
      <c:valAx>
        <c:axId val="14663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768944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Число </a:t>
            </a:r>
            <a:r>
              <a:rPr lang="ru-RU" sz="1600" dirty="0" smtClean="0"/>
              <a:t>книговыдач, тыс.</a:t>
            </a:r>
            <a:endParaRPr lang="ru-RU" sz="1600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7DBB4"/>
            </a:solidFill>
          </c:spPr>
          <c:invertIfNegative val="0"/>
          <c:dLbls>
            <c:dLbl>
              <c:idx val="0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12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9.2596237970254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444444444444445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12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5141.54</c:v>
                </c:pt>
                <c:pt idx="1">
                  <c:v>4672.71</c:v>
                </c:pt>
                <c:pt idx="2">
                  <c:v>5194.0600000000004</c:v>
                </c:pt>
                <c:pt idx="3">
                  <c:v>5220.1899999999996</c:v>
                </c:pt>
                <c:pt idx="4">
                  <c:v>5186.01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336808"/>
        <c:axId val="144192120"/>
        <c:axId val="0"/>
      </c:bar3DChart>
      <c:catAx>
        <c:axId val="14733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4192120"/>
        <c:crosses val="autoZero"/>
        <c:auto val="1"/>
        <c:lblAlgn val="ctr"/>
        <c:lblOffset val="100"/>
        <c:noMultiLvlLbl val="0"/>
      </c:catAx>
      <c:valAx>
        <c:axId val="144192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336808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</a:t>
            </a:r>
            <a:r>
              <a:rPr lang="ru-RU" dirty="0" smtClean="0"/>
              <a:t>фонда, тыс. экз.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Объем фонда</c:v>
          </c:tx>
          <c:spPr>
            <a:solidFill>
              <a:srgbClr val="174869"/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046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5558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32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3899.68</c:v>
                </c:pt>
                <c:pt idx="1">
                  <c:v>3845.51</c:v>
                </c:pt>
                <c:pt idx="2">
                  <c:v>3772.66</c:v>
                </c:pt>
                <c:pt idx="3">
                  <c:v>3700.71</c:v>
                </c:pt>
                <c:pt idx="4">
                  <c:v>3617.34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193688"/>
        <c:axId val="144194080"/>
        <c:axId val="0"/>
      </c:bar3DChart>
      <c:catAx>
        <c:axId val="14419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4194080"/>
        <c:crosses val="autoZero"/>
        <c:auto val="1"/>
        <c:lblAlgn val="ctr"/>
        <c:lblOffset val="100"/>
        <c:noMultiLvlLbl val="0"/>
      </c:catAx>
      <c:valAx>
        <c:axId val="14419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193688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</a:t>
            </a:r>
            <a:r>
              <a:rPr lang="ru-RU" baseline="0" dirty="0"/>
              <a:t> новых </a:t>
            </a:r>
            <a:r>
              <a:rPr lang="ru-RU" baseline="0" dirty="0" smtClean="0"/>
              <a:t>поступлений, тыс. экз.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Новые поступления</c:v>
          </c:tx>
          <c:spPr>
            <a:solidFill>
              <a:srgbClr val="F7DBB4"/>
            </a:solidFill>
          </c:spPr>
          <c:invertIfNegative val="0"/>
          <c:dLbls>
            <c:dLbl>
              <c:idx val="0"/>
              <c:layout>
                <c:manualLayout>
                  <c:x val="1.3888888888888888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12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38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22003499562656E-2"/>
                  <c:y val="-9.259623797025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Лист1!$J$2:$J$6</c:f>
              <c:numCache>
                <c:formatCode>_(* #,##0.00_);_(* \(#,##0.00\);_(* "-"??_);_(@_)</c:formatCode>
                <c:ptCount val="5"/>
                <c:pt idx="0" formatCode="General">
                  <c:v>56.73</c:v>
                </c:pt>
                <c:pt idx="1">
                  <c:v>44</c:v>
                </c:pt>
                <c:pt idx="2" formatCode="General">
                  <c:v>53.72</c:v>
                </c:pt>
                <c:pt idx="3">
                  <c:v>83.3</c:v>
                </c:pt>
                <c:pt idx="4" formatCode="General">
                  <c:v>60.42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189376"/>
        <c:axId val="144194472"/>
        <c:axId val="0"/>
      </c:bar3DChart>
      <c:catAx>
        <c:axId val="14418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4194472"/>
        <c:crosses val="autoZero"/>
        <c:auto val="1"/>
        <c:lblAlgn val="ctr"/>
        <c:lblOffset val="100"/>
        <c:noMultiLvlLbl val="0"/>
      </c:catAx>
      <c:valAx>
        <c:axId val="144194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189376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Выбытие</a:t>
            </a:r>
            <a:r>
              <a:rPr lang="ru-RU" baseline="0" dirty="0" smtClean="0"/>
              <a:t> </a:t>
            </a:r>
            <a:r>
              <a:rPr lang="ru-RU" baseline="0" dirty="0" smtClean="0"/>
              <a:t>фонда, тыс. экз.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Лист1!$B$43</c:f>
              <c:strCache>
                <c:ptCount val="1"/>
                <c:pt idx="0">
                  <c:v>выбытие</c:v>
                </c:pt>
              </c:strCache>
            </c:strRef>
          </c:tx>
          <c:spPr>
            <a:solidFill>
              <a:srgbClr val="F7DBB4"/>
            </a:solidFill>
          </c:spPr>
          <c:invertIfNegative val="0"/>
          <c:dLbls>
            <c:dLbl>
              <c:idx val="0"/>
              <c:layout>
                <c:manualLayout>
                  <c:x val="1.3888888888888888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12E-2"/>
                  <c:y val="-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5558E-3"/>
                  <c:y val="-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2309E-3"/>
                  <c:y val="-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009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Лист1!$B$44:$B$48</c:f>
              <c:numCache>
                <c:formatCode>General</c:formatCode>
                <c:ptCount val="5"/>
                <c:pt idx="0">
                  <c:v>90.7</c:v>
                </c:pt>
                <c:pt idx="1">
                  <c:v>86.01</c:v>
                </c:pt>
                <c:pt idx="2">
                  <c:v>108.51</c:v>
                </c:pt>
                <c:pt idx="3">
                  <c:v>120.77</c:v>
                </c:pt>
                <c:pt idx="4">
                  <c:v>104.928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195648"/>
        <c:axId val="144195256"/>
        <c:axId val="0"/>
      </c:bar3DChart>
      <c:catAx>
        <c:axId val="14419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4195256"/>
        <c:crosses val="autoZero"/>
        <c:auto val="1"/>
        <c:lblAlgn val="ctr"/>
        <c:lblOffset val="100"/>
        <c:noMultiLvlLbl val="0"/>
      </c:catAx>
      <c:valAx>
        <c:axId val="144195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195648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проведенных </a:t>
            </a:r>
            <a:r>
              <a:rPr lang="ru-RU" dirty="0" smtClean="0"/>
              <a:t>мероприятий, ед.</a:t>
            </a:r>
            <a:endParaRPr lang="ru-RU" dirty="0" smtClean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Количество мероприятий</c:v>
          </c:tx>
          <c:spPr>
            <a:solidFill>
              <a:srgbClr val="174869"/>
            </a:solidFill>
          </c:spPr>
          <c:invertIfNegative val="0"/>
          <c:dLbls>
            <c:dLbl>
              <c:idx val="0"/>
              <c:layout>
                <c:manualLayout>
                  <c:x val="1.1111111111111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94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11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44444444444454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Лист1!$M$2:$M$6</c:f>
              <c:numCache>
                <c:formatCode>General</c:formatCode>
                <c:ptCount val="5"/>
                <c:pt idx="0">
                  <c:v>35752</c:v>
                </c:pt>
                <c:pt idx="1">
                  <c:v>33387</c:v>
                </c:pt>
                <c:pt idx="2">
                  <c:v>38877</c:v>
                </c:pt>
                <c:pt idx="3">
                  <c:v>39819</c:v>
                </c:pt>
                <c:pt idx="4">
                  <c:v>41683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00728"/>
        <c:axId val="7297984"/>
        <c:axId val="0"/>
      </c:bar3DChart>
      <c:catAx>
        <c:axId val="730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297984"/>
        <c:crosses val="autoZero"/>
        <c:auto val="1"/>
        <c:lblAlgn val="ctr"/>
        <c:lblOffset val="100"/>
        <c:noMultiLvlLbl val="0"/>
      </c:catAx>
      <c:valAx>
        <c:axId val="729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0728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Число посещений </a:t>
            </a:r>
            <a:r>
              <a:rPr lang="ru-RU" dirty="0" smtClean="0"/>
              <a:t>мероприятий, тыс.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thickness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Количество мероприятий</c:v>
          </c:tx>
          <c:spPr>
            <a:solidFill>
              <a:srgbClr val="F7DBB4"/>
            </a:solidFill>
          </c:spPr>
          <c:invertIfNegative val="0"/>
          <c:dLbls>
            <c:dLbl>
              <c:idx val="0"/>
              <c:layout>
                <c:manualLayout>
                  <c:x val="1.1111111111111086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1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0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66666666666666E-2"/>
                  <c:y val="-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Лист1!$N$2:$N$6</c:f>
              <c:numCache>
                <c:formatCode>General</c:formatCode>
                <c:ptCount val="5"/>
                <c:pt idx="0">
                  <c:v>663.2</c:v>
                </c:pt>
                <c:pt idx="1">
                  <c:v>520.6</c:v>
                </c:pt>
                <c:pt idx="2">
                  <c:v>695.6</c:v>
                </c:pt>
                <c:pt idx="3">
                  <c:v>784.2</c:v>
                </c:pt>
                <c:pt idx="4">
                  <c:v>872.4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98768"/>
        <c:axId val="227856824"/>
        <c:axId val="0"/>
      </c:bar3DChart>
      <c:catAx>
        <c:axId val="729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7856824"/>
        <c:crosses val="autoZero"/>
        <c:auto val="1"/>
        <c:lblAlgn val="ctr"/>
        <c:lblOffset val="100"/>
        <c:noMultiLvlLbl val="0"/>
      </c:catAx>
      <c:valAx>
        <c:axId val="227856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98768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80FD6-CBBC-4505-B497-7F7837BDBDC6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B1EEF-A032-46E8-8684-03271563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99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6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9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9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5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8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9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9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9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9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7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6614-948F-4855-970A-AE1426316A5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69BF-0111-4DA5-90E6-402870B8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8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sty-kemonb@mail.r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3142" y="3749575"/>
            <a:ext cx="8528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Традиционные практики и новые возможности сельских библиотек Кузбасса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56" y="5134570"/>
            <a:ext cx="706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Четверикова Светлана Владимировна, заведующий отделом прогнозирования и развития библиотечного дела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Государственной научной библиотеки Кузбасса им. В.Д. Федорова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756" y="6350168"/>
            <a:ext cx="2907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64768"/>
                </a:solidFill>
              </a:rPr>
              <a:t>Кемерово, 2024 г.</a:t>
            </a:r>
            <a:endParaRPr lang="ru-RU" sz="2000" b="1" dirty="0">
              <a:solidFill>
                <a:srgbClr val="164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sp>
        <p:nvSpPr>
          <p:cNvPr id="10" name="Прямоугольник 9"/>
          <p:cNvSpPr/>
          <p:nvPr/>
        </p:nvSpPr>
        <p:spPr>
          <a:xfrm>
            <a:off x="2299154" y="977301"/>
            <a:ext cx="778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Модельные библиотеки нового поколения</a:t>
            </a:r>
            <a:endParaRPr lang="ru-RU" sz="2000" b="1" dirty="0">
              <a:solidFill>
                <a:srgbClr val="1748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3365" y="1612147"/>
            <a:ext cx="4724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рамках национального проекта «Культура» с 2019 года создано 56 модельных библиотек, </a:t>
            </a:r>
          </a:p>
          <a:p>
            <a:pPr algn="ctr"/>
            <a:r>
              <a:rPr lang="ru-RU" sz="2400" dirty="0" smtClean="0"/>
              <a:t>из них 42 – сельские.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101" name="Picture 5" descr="\\192.168.9.45\отдел прогнозирования и развития библиотечного дела\metodist\ZBS\2024\Слет сельских библиотекарей\Материалы для директора\9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31" y="3541488"/>
            <a:ext cx="4734744" cy="31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192.168.9.45\отдел прогнозирования и развития библиотечного дела\metodist\FOTO\модельные_фото\Большая Талда Прокопьевский МО\Пришвин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"/>
          <a:stretch/>
        </p:blipFill>
        <p:spPr bwMode="auto">
          <a:xfrm>
            <a:off x="6107679" y="4307578"/>
            <a:ext cx="3264921" cy="23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d-lib.kemrsl.ru/user/pages/02.spisok-modelnykh-bibliotek/48.novoromanovskaya/gallary/lite/thumb_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90" y="1524000"/>
            <a:ext cx="3228497" cy="24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sp>
        <p:nvSpPr>
          <p:cNvPr id="10" name="Прямоугольник 9"/>
          <p:cNvSpPr/>
          <p:nvPr/>
        </p:nvSpPr>
        <p:spPr>
          <a:xfrm>
            <a:off x="2299154" y="1026332"/>
            <a:ext cx="778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Библиотека – центр сохранения и популяризации </a:t>
            </a:r>
            <a:endParaRPr lang="ru-RU" sz="2000" b="1" dirty="0" smtClean="0">
              <a:solidFill>
                <a:srgbClr val="17486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культурного </a:t>
            </a:r>
            <a:r>
              <a:rPr lang="ru-RU" sz="2000" b="1" dirty="0" smtClean="0">
                <a:solidFill>
                  <a:srgbClr val="174869"/>
                </a:solidFill>
              </a:rPr>
              <a:t>наследия</a:t>
            </a:r>
            <a:endParaRPr lang="ru-RU" sz="2000" b="1" dirty="0">
              <a:solidFill>
                <a:srgbClr val="1748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830" y="1864201"/>
            <a:ext cx="4869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Наибольшее количество мини-музеев и музейных уголков создано в Прокопьевском, Юргинском, Промышленновском, </a:t>
            </a:r>
            <a:r>
              <a:rPr lang="ru-RU" dirty="0" err="1" smtClean="0"/>
              <a:t>Тисульском</a:t>
            </a:r>
            <a:r>
              <a:rPr lang="ru-RU" dirty="0" smtClean="0"/>
              <a:t>, </a:t>
            </a:r>
            <a:r>
              <a:rPr lang="ru-RU" dirty="0" err="1" smtClean="0"/>
              <a:t>Ижморском</a:t>
            </a:r>
            <a:r>
              <a:rPr lang="ru-RU" dirty="0" smtClean="0"/>
              <a:t>, Ленинск-Кузнецком муниципальных округах.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 descr="\\192.168.9.45\отдел прогнозирования и развития библиотечного дела\metodist\ZBS\2014\Культурный туризм\Прокопьевский район\Итог Прокопьевский район\Мини-музей имени Краеведа Шабалина В.М. в п. Каменный Ключ\В мини-музее им. В.М. Шабал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81" y="3729731"/>
            <a:ext cx="4056725" cy="30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192.168.9.45\отдел прогнозирования и развития библиотечного дела\metodist\ZBS\2024\Слет сельских библиотекарей\Материалы для директора\Сусловская_Русская печка_ПК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51" y="4480329"/>
            <a:ext cx="3544390" cy="22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ucbsprokopregion.ru/images/muzei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 r="2519"/>
          <a:stretch/>
        </p:blipFill>
        <p:spPr bwMode="auto">
          <a:xfrm>
            <a:off x="6462763" y="1828800"/>
            <a:ext cx="3534678" cy="25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260826"/>
              </p:ext>
            </p:extLst>
          </p:nvPr>
        </p:nvGraphicFramePr>
        <p:xfrm>
          <a:off x="1524000" y="23503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931378"/>
              </p:ext>
            </p:extLst>
          </p:nvPr>
        </p:nvGraphicFramePr>
        <p:xfrm>
          <a:off x="6712998" y="23414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61299" y="1347697"/>
            <a:ext cx="778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Библиотека – культурно-просветительский центр, место для творческой реализации и общения граждан</a:t>
            </a:r>
            <a:endParaRPr lang="ru-RU" sz="2000" b="1" dirty="0">
              <a:solidFill>
                <a:srgbClr val="1748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sp>
        <p:nvSpPr>
          <p:cNvPr id="10" name="Прямоугольник 9"/>
          <p:cNvSpPr/>
          <p:nvPr/>
        </p:nvSpPr>
        <p:spPr>
          <a:xfrm>
            <a:off x="2299155" y="1188753"/>
            <a:ext cx="778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Библиотека – культурно-просветительский центр, место для творческой реализации и общения граждан</a:t>
            </a:r>
            <a:endParaRPr lang="ru-RU" sz="2000" b="1" dirty="0">
              <a:solidFill>
                <a:srgbClr val="1748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9507" y="2222388"/>
            <a:ext cx="4323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\\192.168.9.45\отдел прогнозирования и развития библиотечного дела\metodist\ZBS\2024\Слет сельских библиотекарей\Материалы для директора\Молодежное объединение «ВО! круг книг». Квест «А нам – не слабо!»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0999" r="-1000" b="-7229"/>
          <a:stretch/>
        </p:blipFill>
        <p:spPr bwMode="auto">
          <a:xfrm>
            <a:off x="6103127" y="2222387"/>
            <a:ext cx="3870706" cy="372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192.168.9.45\отдел прогнозирования и развития библиотечного дела\metodist\ZBS\2024\Слет сельских библиотекарей\Материалы для директора\y-0eZhagG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59" y="2222388"/>
            <a:ext cx="4593308" cy="344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sp>
        <p:nvSpPr>
          <p:cNvPr id="10" name="Прямоугольник 9"/>
          <p:cNvSpPr/>
          <p:nvPr/>
        </p:nvSpPr>
        <p:spPr>
          <a:xfrm>
            <a:off x="2299155" y="1188753"/>
            <a:ext cx="778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Библиотека – центр образования в течение всей жизни</a:t>
            </a:r>
            <a:endParaRPr lang="ru-RU" sz="2000" b="1" dirty="0">
              <a:solidFill>
                <a:srgbClr val="1748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9296" y="1993964"/>
            <a:ext cx="6562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проекте «Третье поколение онлайн» участвуют 190 сельских библиотек со всех муниципальных округов и районов.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Volochenko_DS\Downloads\22_1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03" y="3220570"/>
            <a:ext cx="4251952" cy="28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92.168.9.45\отдел прогнозирования и развития библиотечного дела\metodist\ZBS\2024\Слет сельских библиотекарей\Материалы для директора\третье поколе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33" y="3220570"/>
            <a:ext cx="4249296" cy="28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sp>
        <p:nvSpPr>
          <p:cNvPr id="10" name="Прямоугольник 9"/>
          <p:cNvSpPr/>
          <p:nvPr/>
        </p:nvSpPr>
        <p:spPr>
          <a:xfrm>
            <a:off x="2299155" y="984567"/>
            <a:ext cx="778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Библиотека – ведущий центр информации, получения государственных и иных социально значимых услуг</a:t>
            </a:r>
            <a:endParaRPr lang="ru-RU" sz="2000" b="1" dirty="0">
              <a:solidFill>
                <a:srgbClr val="1748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9835" y="1888426"/>
            <a:ext cx="51192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 2021 года в Библиотеке </a:t>
            </a:r>
            <a:r>
              <a:rPr lang="ru-RU" dirty="0" smtClean="0"/>
              <a:t>с</a:t>
            </a:r>
            <a:r>
              <a:rPr lang="ru-RU" dirty="0" smtClean="0"/>
              <a:t>. </a:t>
            </a:r>
            <a:r>
              <a:rPr lang="ru-RU" dirty="0" smtClean="0"/>
              <a:t>Зарубино ЦБС Топкинского </a:t>
            </a:r>
            <a:r>
              <a:rPr lang="ru-RU" dirty="0" smtClean="0"/>
              <a:t>муниципального округа </a:t>
            </a:r>
            <a:endParaRPr lang="ru-RU" dirty="0" smtClean="0"/>
          </a:p>
          <a:p>
            <a:pPr algn="ctr"/>
            <a:r>
              <a:rPr lang="ru-RU" dirty="0" smtClean="0"/>
              <a:t>реализуется </a:t>
            </a:r>
            <a:r>
              <a:rPr lang="ru-RU" dirty="0" smtClean="0"/>
              <a:t>проект 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ГраФин</a:t>
            </a:r>
            <a:r>
              <a:rPr lang="ru-RU" dirty="0"/>
              <a:t> </a:t>
            </a:r>
            <a:r>
              <a:rPr lang="ru-RU" dirty="0" smtClean="0"/>
              <a:t>– финансовая грамотность в библиотеке»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C:\Users\Volochenko_DS\Downloads\L5SluaEU0q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08" y="3644517"/>
            <a:ext cx="4006332" cy="31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olochenko_DS\Downloads\sy5wP5XXrc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47" y="1884507"/>
            <a:ext cx="3837361" cy="30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3"/>
            <a:ext cx="12192000" cy="6859334"/>
          </a:xfrm>
        </p:spPr>
      </p:pic>
      <p:sp>
        <p:nvSpPr>
          <p:cNvPr id="10" name="Прямоугольник 9"/>
          <p:cNvSpPr/>
          <p:nvPr/>
        </p:nvSpPr>
        <p:spPr>
          <a:xfrm>
            <a:off x="5959669" y="2353469"/>
            <a:ext cx="5069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Точки </a:t>
            </a:r>
            <a:r>
              <a:rPr lang="ru-RU" sz="2000" b="1" dirty="0" smtClean="0">
                <a:solidFill>
                  <a:srgbClr val="174869"/>
                </a:solidFill>
              </a:rPr>
              <a:t>доступа к финансовым и государственным услугам</a:t>
            </a:r>
            <a:endParaRPr lang="ru-RU" sz="2000" b="1" dirty="0">
              <a:solidFill>
                <a:srgbClr val="1748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9669" y="4371827"/>
            <a:ext cx="4226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региональную программу повышения финансовой грамотности населения Кузбасса включились Ленинск-Кузнецкий, Мариинский, </a:t>
            </a:r>
            <a:r>
              <a:rPr lang="ru-RU" dirty="0" err="1" smtClean="0"/>
              <a:t>Топкинский</a:t>
            </a:r>
            <a:r>
              <a:rPr lang="ru-RU" dirty="0" smtClean="0"/>
              <a:t>, </a:t>
            </a:r>
            <a:r>
              <a:rPr lang="ru-RU" dirty="0" err="1" smtClean="0"/>
              <a:t>Гурьевский</a:t>
            </a:r>
            <a:r>
              <a:rPr lang="ru-RU" dirty="0"/>
              <a:t> </a:t>
            </a:r>
            <a:r>
              <a:rPr lang="ru-RU" dirty="0" smtClean="0"/>
              <a:t>муниципальные округа.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\\192.168.9.45\отдел прогнозирования и развития библиотечного дела\metodist\ZBS\2024\Слет сельских библиотекарей\Материалы для директора\z9ZboyZTm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32" y="4371827"/>
            <a:ext cx="4212004" cy="236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192.168.9.45\отдел прогнозирования и развития библиотечного дела\metodist\ZBS\2024\Слет сельских библиотекарей\Материалы для директора\финансовый фестиваль Серебрянный возрас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76" y="1027906"/>
            <a:ext cx="4226541" cy="31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</p:spPr>
      </p:pic>
      <p:sp>
        <p:nvSpPr>
          <p:cNvPr id="5" name="TextBox 4"/>
          <p:cNvSpPr txBox="1"/>
          <p:nvPr/>
        </p:nvSpPr>
        <p:spPr>
          <a:xfrm>
            <a:off x="1389888" y="5349240"/>
            <a:ext cx="749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64867"/>
                </a:solidFill>
              </a:rPr>
              <a:t>Раб. тел. 8 (3842)44-18-68</a:t>
            </a:r>
            <a:endParaRPr lang="ru-RU" sz="2400" b="1" dirty="0">
              <a:solidFill>
                <a:srgbClr val="1648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9888" y="5874311"/>
            <a:ext cx="843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94569"/>
                </a:solidFill>
              </a:rPr>
              <a:t>E-mail:</a:t>
            </a:r>
            <a:r>
              <a:rPr lang="en-US" sz="2400" b="1" dirty="0" smtClean="0"/>
              <a:t> </a:t>
            </a:r>
            <a:r>
              <a:rPr lang="en-US" sz="2400" b="1" dirty="0" smtClean="0">
                <a:hlinkClick r:id="rId3"/>
              </a:rPr>
              <a:t>metodisty-kemonb@mail.ru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96378" y="2165556"/>
            <a:ext cx="3326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Спасибо за внимание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49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pic>
        <p:nvPicPr>
          <p:cNvPr id="1033" name="Picture 9" descr="C:\Users\Volochenko_DS\Desktop\2024-08-13_13-19-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89" y="106532"/>
            <a:ext cx="8447225" cy="66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pic>
        <p:nvPicPr>
          <p:cNvPr id="1026" name="Picture 2" descr="C:\Users\Volochenko_DS\Desktop\2024-08-14_10-35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52" y="991410"/>
            <a:ext cx="5037799" cy="57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sp>
        <p:nvSpPr>
          <p:cNvPr id="6" name="Прямоугольник 5"/>
          <p:cNvSpPr/>
          <p:nvPr/>
        </p:nvSpPr>
        <p:spPr>
          <a:xfrm>
            <a:off x="2201173" y="1149925"/>
            <a:ext cx="778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Динамика количества </a:t>
            </a:r>
            <a:r>
              <a:rPr lang="ru-RU" sz="2000" b="1" dirty="0" smtClean="0">
                <a:solidFill>
                  <a:srgbClr val="174869"/>
                </a:solidFill>
              </a:rPr>
              <a:t>сельских библиотек Кузбасса </a:t>
            </a:r>
          </a:p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2013-2023 гг.</a:t>
            </a:r>
            <a:r>
              <a:rPr lang="ru-RU" sz="2000" b="1" dirty="0" smtClean="0">
                <a:solidFill>
                  <a:srgbClr val="174869"/>
                </a:solidFill>
              </a:rPr>
              <a:t> </a:t>
            </a:r>
            <a:endParaRPr lang="ru-RU" sz="2000" b="1" dirty="0">
              <a:solidFill>
                <a:srgbClr val="174869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884530"/>
              </p:ext>
            </p:extLst>
          </p:nvPr>
        </p:nvGraphicFramePr>
        <p:xfrm>
          <a:off x="2228295" y="1773314"/>
          <a:ext cx="7600764" cy="475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32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sp>
        <p:nvSpPr>
          <p:cNvPr id="6" name="Прямоугольник 5"/>
          <p:cNvSpPr/>
          <p:nvPr/>
        </p:nvSpPr>
        <p:spPr>
          <a:xfrm>
            <a:off x="2204173" y="864838"/>
            <a:ext cx="778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Основные показатели</a:t>
            </a:r>
            <a:endParaRPr lang="ru-RU" sz="2000" b="1" dirty="0">
              <a:solidFill>
                <a:srgbClr val="174869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640758"/>
              </p:ext>
            </p:extLst>
          </p:nvPr>
        </p:nvGraphicFramePr>
        <p:xfrm>
          <a:off x="1205190" y="1390645"/>
          <a:ext cx="4627439" cy="260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228491"/>
              </p:ext>
            </p:extLst>
          </p:nvPr>
        </p:nvGraphicFramePr>
        <p:xfrm>
          <a:off x="6011662" y="1390645"/>
          <a:ext cx="4434926" cy="260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932660"/>
              </p:ext>
            </p:extLst>
          </p:nvPr>
        </p:nvGraphicFramePr>
        <p:xfrm>
          <a:off x="3810000" y="4003829"/>
          <a:ext cx="4623786" cy="285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85420" y="4699262"/>
            <a:ext cx="3036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Процент охвата сельского населения – 64% </a:t>
            </a:r>
          </a:p>
          <a:p>
            <a:pPr algn="ctr"/>
            <a:r>
              <a:rPr lang="ru-RU" b="1" dirty="0" smtClean="0"/>
              <a:t>(общий по региону 39%)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97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530007"/>
              </p:ext>
            </p:extLst>
          </p:nvPr>
        </p:nvGraphicFramePr>
        <p:xfrm>
          <a:off x="1412699" y="12649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540271"/>
              </p:ext>
            </p:extLst>
          </p:nvPr>
        </p:nvGraphicFramePr>
        <p:xfrm>
          <a:off x="5972240" y="1264948"/>
          <a:ext cx="46696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34029"/>
              </p:ext>
            </p:extLst>
          </p:nvPr>
        </p:nvGraphicFramePr>
        <p:xfrm>
          <a:off x="3676835" y="40559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04173" y="864838"/>
            <a:ext cx="778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Библиотечный фонд</a:t>
            </a:r>
            <a:endParaRPr lang="ru-RU" sz="2000" b="1" dirty="0">
              <a:solidFill>
                <a:srgbClr val="1748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7766" y="4688897"/>
            <a:ext cx="3036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Печатные издания составляют 99% фондов, </a:t>
            </a:r>
          </a:p>
          <a:p>
            <a:pPr algn="ctr"/>
            <a:r>
              <a:rPr lang="ru-RU" b="1" dirty="0" smtClean="0"/>
              <a:t>из них книги – 85%,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ериодические издания – 10%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9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9334"/>
          </a:xfrm>
        </p:spPr>
      </p:pic>
      <p:sp>
        <p:nvSpPr>
          <p:cNvPr id="10" name="Прямоугольник 9"/>
          <p:cNvSpPr/>
          <p:nvPr/>
        </p:nvSpPr>
        <p:spPr>
          <a:xfrm>
            <a:off x="2204173" y="1380358"/>
            <a:ext cx="778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Основные </a:t>
            </a:r>
            <a:r>
              <a:rPr lang="ru-RU" sz="2000" b="1" dirty="0" smtClean="0">
                <a:solidFill>
                  <a:srgbClr val="174869"/>
                </a:solidFill>
              </a:rPr>
              <a:t>показатели эффективности библиотечного фонда</a:t>
            </a:r>
            <a:endParaRPr lang="ru-RU" sz="2000" b="1" dirty="0">
              <a:solidFill>
                <a:srgbClr val="17486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39699"/>
              </p:ext>
            </p:extLst>
          </p:nvPr>
        </p:nvGraphicFramePr>
        <p:xfrm>
          <a:off x="1865827" y="2549069"/>
          <a:ext cx="812799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>
                    <a:solidFill>
                      <a:srgbClr val="134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>
                    <a:solidFill>
                      <a:srgbClr val="134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>
                    <a:solidFill>
                      <a:srgbClr val="13486D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Книгообеспеченность</a:t>
                      </a:r>
                      <a:endParaRPr lang="ru-RU" dirty="0"/>
                    </a:p>
                  </a:txBody>
                  <a:tcPr>
                    <a:solidFill>
                      <a:srgbClr val="F7DB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7-9 </a:t>
                      </a:r>
                      <a:r>
                        <a:rPr lang="ru-RU" dirty="0" smtClean="0"/>
                        <a:t>томов на одного жителя</a:t>
                      </a:r>
                      <a:endParaRPr lang="ru-RU" dirty="0"/>
                    </a:p>
                  </a:txBody>
                  <a:tcPr>
                    <a:solidFill>
                      <a:srgbClr val="F7DB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8,5 томов на 1 жителя</a:t>
                      </a:r>
                    </a:p>
                  </a:txBody>
                  <a:tcPr>
                    <a:solidFill>
                      <a:srgbClr val="F7DBB4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8-12 </a:t>
                      </a:r>
                      <a:r>
                        <a:rPr lang="ru-RU" dirty="0" smtClean="0"/>
                        <a:t>томов на одного пользователя</a:t>
                      </a:r>
                      <a:endParaRPr lang="ru-RU" dirty="0"/>
                    </a:p>
                  </a:txBody>
                  <a:tcPr>
                    <a:solidFill>
                      <a:srgbClr val="F7DB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14,6 томов на 1 пользователя</a:t>
                      </a:r>
                    </a:p>
                  </a:txBody>
                  <a:tcPr>
                    <a:solidFill>
                      <a:srgbClr val="F7DB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Обновляемость</a:t>
                      </a:r>
                      <a:r>
                        <a:rPr lang="ru-RU" baseline="0" dirty="0" smtClean="0"/>
                        <a:t> фонда</a:t>
                      </a:r>
                      <a:endParaRPr lang="ru-RU" dirty="0"/>
                    </a:p>
                  </a:txBody>
                  <a:tcPr>
                    <a:solidFill>
                      <a:srgbClr val="F7DB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5-10%</a:t>
                      </a:r>
                      <a:endParaRPr lang="ru-RU" dirty="0"/>
                    </a:p>
                  </a:txBody>
                  <a:tcPr>
                    <a:solidFill>
                      <a:srgbClr val="F7DB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1,4%</a:t>
                      </a:r>
                      <a:endParaRPr lang="ru-RU" dirty="0"/>
                    </a:p>
                  </a:txBody>
                  <a:tcPr>
                    <a:solidFill>
                      <a:srgbClr val="F7DB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Обращаемость фонда</a:t>
                      </a:r>
                      <a:endParaRPr lang="ru-RU" dirty="0"/>
                    </a:p>
                  </a:txBody>
                  <a:tcPr>
                    <a:solidFill>
                      <a:srgbClr val="F7DB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2-2,5</a:t>
                      </a:r>
                      <a:endParaRPr lang="ru-RU" dirty="0"/>
                    </a:p>
                  </a:txBody>
                  <a:tcPr>
                    <a:solidFill>
                      <a:srgbClr val="F7DB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1,63</a:t>
                      </a:r>
                      <a:endParaRPr lang="ru-RU" dirty="0"/>
                    </a:p>
                  </a:txBody>
                  <a:tcPr>
                    <a:solidFill>
                      <a:srgbClr val="F7DB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9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4"/>
          </a:xfrm>
        </p:spPr>
      </p:pic>
      <p:sp>
        <p:nvSpPr>
          <p:cNvPr id="10" name="Прямоугольник 9"/>
          <p:cNvSpPr/>
          <p:nvPr/>
        </p:nvSpPr>
        <p:spPr>
          <a:xfrm>
            <a:off x="2204173" y="1264948"/>
            <a:ext cx="7789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Проект «Сохранение культурного и исторического наследия</a:t>
            </a:r>
            <a:r>
              <a:rPr lang="ru-RU" sz="2000" b="1" dirty="0" smtClean="0">
                <a:solidFill>
                  <a:srgbClr val="174869"/>
                </a:solidFill>
              </a:rPr>
              <a:t>» государственной программы «Развитие культуры»</a:t>
            </a:r>
            <a:endParaRPr lang="ru-RU" sz="2000" b="1" dirty="0">
              <a:solidFill>
                <a:srgbClr val="1748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8648" y="2410389"/>
            <a:ext cx="460653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пополнения библиотечных фондов сельских библиотек </a:t>
            </a:r>
            <a:r>
              <a:rPr lang="ru-RU" dirty="0" smtClean="0"/>
              <a:t>за </a:t>
            </a:r>
            <a:r>
              <a:rPr lang="ru-RU" dirty="0" smtClean="0"/>
              <a:t>2021-2023 </a:t>
            </a:r>
            <a:r>
              <a:rPr lang="ru-RU" dirty="0" smtClean="0"/>
              <a:t>гг.:</a:t>
            </a:r>
          </a:p>
          <a:p>
            <a:pPr algn="ctr"/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Затрачено</a:t>
            </a:r>
            <a:r>
              <a:rPr lang="ru-RU" dirty="0" smtClean="0"/>
              <a:t> 15 млн 642 тыс. руб. (30% от общей суммы расходов</a:t>
            </a:r>
            <a:r>
              <a:rPr lang="ru-RU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Закуплено</a:t>
            </a:r>
            <a:r>
              <a:rPr lang="ru-RU" dirty="0" smtClean="0"/>
              <a:t> 24191 экз. (38% от общего количества экземпляров</a:t>
            </a:r>
            <a:r>
              <a:rPr lang="ru-RU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Комплекты</a:t>
            </a:r>
            <a:r>
              <a:rPr lang="ru-RU" dirty="0" smtClean="0"/>
              <a:t> получила 241 сельская библиотека (58% библиотек).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 descr="C:\Users\Volochenko_DS\Downloads\WhatsApp Image 2024-08-14 at 16.03.3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67" y="2315969"/>
            <a:ext cx="4874481" cy="34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4"/>
            <a:ext cx="12192000" cy="6859334"/>
          </a:xfrm>
        </p:spPr>
      </p:pic>
      <p:sp>
        <p:nvSpPr>
          <p:cNvPr id="10" name="Прямоугольник 9"/>
          <p:cNvSpPr/>
          <p:nvPr/>
        </p:nvSpPr>
        <p:spPr>
          <a:xfrm>
            <a:off x="2201173" y="1015431"/>
            <a:ext cx="778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4869"/>
                </a:solidFill>
              </a:rPr>
              <a:t>Модельные библиотеки</a:t>
            </a:r>
            <a:endParaRPr lang="ru-RU" sz="2000" b="1" dirty="0">
              <a:solidFill>
                <a:srgbClr val="17486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5950" y="1415541"/>
            <a:ext cx="8982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 2006 года создаются модельные сельские библиотеки в рамках </a:t>
            </a:r>
          </a:p>
          <a:p>
            <a:pPr algn="ctr"/>
            <a:r>
              <a:rPr lang="ru-RU" dirty="0" smtClean="0"/>
              <a:t>региональной программы </a:t>
            </a:r>
            <a:r>
              <a:rPr lang="ru-RU" b="1" dirty="0" smtClean="0"/>
              <a:t>«Культура Кузбасса»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Первой модельной библиотекой стала </a:t>
            </a:r>
            <a:r>
              <a:rPr lang="ru-RU" dirty="0" err="1" smtClean="0"/>
              <a:t>Марьевская</a:t>
            </a:r>
            <a:r>
              <a:rPr lang="ru-RU" dirty="0" smtClean="0"/>
              <a:t> </a:t>
            </a:r>
            <a:r>
              <a:rPr lang="ru-RU" dirty="0" smtClean="0"/>
              <a:t>сельская библиотека-филиал </a:t>
            </a:r>
            <a:r>
              <a:rPr lang="ru-RU" dirty="0" smtClean="0"/>
              <a:t>Централизованной библиотечной системы </a:t>
            </a:r>
            <a:r>
              <a:rPr lang="ru-RU" dirty="0" err="1" smtClean="0"/>
              <a:t>Яйского</a:t>
            </a:r>
            <a:r>
              <a:rPr lang="ru-RU" dirty="0" smtClean="0"/>
              <a:t> муниципального </a:t>
            </a:r>
            <a:r>
              <a:rPr lang="ru-RU" dirty="0" smtClean="0"/>
              <a:t>округа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4" name="Picture 6" descr="\\192.168.9.45\отдел прогнозирования и развития библиотечного дела\metodist\ZBS\2024\Слет сельских библиотекарей\Материалы для директора\марьев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7" y="3248025"/>
            <a:ext cx="4305743" cy="28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d-lib.kemrsl.ru/user/pages/02.spisok-modelnykh-bibliotek/16.marevskaya/gallary/lite/thumb_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13520"/>
          <a:stretch/>
        </p:blipFill>
        <p:spPr bwMode="auto">
          <a:xfrm>
            <a:off x="5643046" y="3248025"/>
            <a:ext cx="4252138" cy="28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498</Words>
  <Application>Microsoft Office PowerPoint</Application>
  <PresentationFormat>Широкоэкранный</PresentationFormat>
  <Paragraphs>131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Ховятская</dc:creator>
  <cp:lastModifiedBy>User</cp:lastModifiedBy>
  <cp:revision>102</cp:revision>
  <dcterms:created xsi:type="dcterms:W3CDTF">2022-06-20T09:01:31Z</dcterms:created>
  <dcterms:modified xsi:type="dcterms:W3CDTF">2024-08-14T16:03:45Z</dcterms:modified>
</cp:coreProperties>
</file>